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8" r:id="rId1"/>
  </p:sldMasterIdLst>
  <p:notesMasterIdLst>
    <p:notesMasterId r:id="rId17"/>
  </p:notesMasterIdLst>
  <p:handoutMasterIdLst>
    <p:handoutMasterId r:id="rId18"/>
  </p:handoutMasterIdLst>
  <p:sldIdLst>
    <p:sldId id="270" r:id="rId2"/>
    <p:sldId id="981" r:id="rId3"/>
    <p:sldId id="988" r:id="rId4"/>
    <p:sldId id="979" r:id="rId5"/>
    <p:sldId id="989" r:id="rId6"/>
    <p:sldId id="990" r:id="rId7"/>
    <p:sldId id="991" r:id="rId8"/>
    <p:sldId id="992" r:id="rId9"/>
    <p:sldId id="993" r:id="rId10"/>
    <p:sldId id="994" r:id="rId11"/>
    <p:sldId id="995" r:id="rId12"/>
    <p:sldId id="996" r:id="rId13"/>
    <p:sldId id="999" r:id="rId14"/>
    <p:sldId id="998" r:id="rId15"/>
    <p:sldId id="1000"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16" userDrawn="1">
          <p15:clr>
            <a:srgbClr val="A4A3A4"/>
          </p15:clr>
        </p15:guide>
        <p15:guide id="2" pos="1395" userDrawn="1">
          <p15:clr>
            <a:srgbClr val="A4A3A4"/>
          </p15:clr>
        </p15:guide>
        <p15:guide id="3" orient="horz" pos="3125"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Łubianka" initials="KŁ" lastIdx="9" clrIdx="0">
    <p:extLst>
      <p:ext uri="{19B8F6BF-5375-455C-9EA6-DF929625EA0E}">
        <p15:presenceInfo xmlns:p15="http://schemas.microsoft.com/office/powerpoint/2012/main" userId="S-1-5-21-820261181-886528704-938742375-22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FFFFFF"/>
    <a:srgbClr val="FF0000"/>
    <a:srgbClr val="FF4B4B"/>
    <a:srgbClr val="CC6600"/>
    <a:srgbClr val="0000FF"/>
    <a:srgbClr val="0000CC"/>
    <a:srgbClr val="4963E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5564" autoAdjust="0"/>
  </p:normalViewPr>
  <p:slideViewPr>
    <p:cSldViewPr>
      <p:cViewPr varScale="1">
        <p:scale>
          <a:sx n="107" d="100"/>
          <a:sy n="107" d="100"/>
        </p:scale>
        <p:origin x="114"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78"/>
      </p:cViewPr>
      <p:guideLst>
        <p:guide orient="horz" pos="2116"/>
        <p:guide pos="1395"/>
        <p:guide orient="horz" pos="3125"/>
        <p:guide pos="2141"/>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E5786-CF0F-4610-A50A-FEB960A3A040}" type="doc">
      <dgm:prSet loTypeId="urn:microsoft.com/office/officeart/2005/8/layout/chevron1" loCatId="process" qsTypeId="urn:microsoft.com/office/officeart/2005/8/quickstyle/simple3" qsCatId="simple" csTypeId="urn:microsoft.com/office/officeart/2005/8/colors/colorful2" csCatId="colorful" phldr="1"/>
      <dgm:spPr/>
      <dgm:t>
        <a:bodyPr/>
        <a:lstStyle/>
        <a:p>
          <a:endParaRPr lang="pl-PL"/>
        </a:p>
      </dgm:t>
    </dgm:pt>
    <dgm:pt modelId="{A5C75ADC-9894-4C81-A96E-5C329562340F}">
      <dgm:prSet phldrT="[Tekst]"/>
      <dgm:spPr/>
      <dgm:t>
        <a:bodyPr/>
        <a:lstStyle/>
        <a:p>
          <a:r>
            <a:rPr lang="pl-PL" dirty="0">
              <a:solidFill>
                <a:srgbClr val="000000"/>
              </a:solidFill>
            </a:rPr>
            <a:t>KP</a:t>
          </a:r>
        </a:p>
      </dgm:t>
    </dgm:pt>
    <dgm:pt modelId="{3CE90066-7601-43E1-8CBF-6BE7D2B4A956}" type="parTrans" cxnId="{FF6C85ED-19C5-4219-A916-E26D720CCB69}">
      <dgm:prSet/>
      <dgm:spPr/>
      <dgm:t>
        <a:bodyPr/>
        <a:lstStyle/>
        <a:p>
          <a:endParaRPr lang="pl-PL"/>
        </a:p>
      </dgm:t>
    </dgm:pt>
    <dgm:pt modelId="{B555C387-B90A-4BBB-BF8F-AEAA77E82719}" type="sibTrans" cxnId="{FF6C85ED-19C5-4219-A916-E26D720CCB69}">
      <dgm:prSet/>
      <dgm:spPr/>
      <dgm:t>
        <a:bodyPr/>
        <a:lstStyle/>
        <a:p>
          <a:endParaRPr lang="pl-PL"/>
        </a:p>
      </dgm:t>
    </dgm:pt>
    <dgm:pt modelId="{4C403693-BEB8-4188-B89A-6EFABD4A1F1B}">
      <dgm:prSet phldrT="[Tekst]"/>
      <dgm:spPr/>
      <dgm:t>
        <a:bodyPr/>
        <a:lstStyle/>
        <a:p>
          <a:r>
            <a:rPr lang="pl-PL" dirty="0">
              <a:solidFill>
                <a:srgbClr val="000000"/>
              </a:solidFill>
            </a:rPr>
            <a:t>ZRID</a:t>
          </a:r>
        </a:p>
      </dgm:t>
    </dgm:pt>
    <dgm:pt modelId="{5416BF64-81B8-4AF5-BE20-DF004E217CFF}" type="parTrans" cxnId="{8D8CF708-E269-4ED0-B671-0341669A7BE4}">
      <dgm:prSet/>
      <dgm:spPr/>
      <dgm:t>
        <a:bodyPr/>
        <a:lstStyle/>
        <a:p>
          <a:endParaRPr lang="pl-PL"/>
        </a:p>
      </dgm:t>
    </dgm:pt>
    <dgm:pt modelId="{D00581B4-7D5F-4098-9809-32BD58E70E29}" type="sibTrans" cxnId="{8D8CF708-E269-4ED0-B671-0341669A7BE4}">
      <dgm:prSet/>
      <dgm:spPr/>
      <dgm:t>
        <a:bodyPr/>
        <a:lstStyle/>
        <a:p>
          <a:endParaRPr lang="pl-PL"/>
        </a:p>
      </dgm:t>
    </dgm:pt>
    <dgm:pt modelId="{66DAC3D9-7740-4FD6-8101-CCF82C9D6265}">
      <dgm:prSet phldrT="[Tekst]"/>
      <dgm:spPr/>
      <dgm:t>
        <a:bodyPr/>
        <a:lstStyle/>
        <a:p>
          <a:r>
            <a:rPr lang="pl-PL" dirty="0">
              <a:solidFill>
                <a:srgbClr val="000000"/>
              </a:solidFill>
            </a:rPr>
            <a:t>Realizacja</a:t>
          </a:r>
        </a:p>
      </dgm:t>
    </dgm:pt>
    <dgm:pt modelId="{2268CFD6-D086-478F-9861-4BC1E9C085D8}" type="parTrans" cxnId="{07314BD3-37F8-4AF1-8177-5BEC56468B8A}">
      <dgm:prSet/>
      <dgm:spPr/>
      <dgm:t>
        <a:bodyPr/>
        <a:lstStyle/>
        <a:p>
          <a:endParaRPr lang="pl-PL"/>
        </a:p>
      </dgm:t>
    </dgm:pt>
    <dgm:pt modelId="{5D55B42F-2C29-4582-AA49-13EBC899E4E5}" type="sibTrans" cxnId="{07314BD3-37F8-4AF1-8177-5BEC56468B8A}">
      <dgm:prSet/>
      <dgm:spPr/>
      <dgm:t>
        <a:bodyPr/>
        <a:lstStyle/>
        <a:p>
          <a:endParaRPr lang="pl-PL"/>
        </a:p>
      </dgm:t>
    </dgm:pt>
    <dgm:pt modelId="{A15EE548-8EBF-45CC-84FD-D3A878B5BEE7}">
      <dgm:prSet phldrT="[Tekst]"/>
      <dgm:spPr/>
      <dgm:t>
        <a:bodyPr/>
        <a:lstStyle/>
        <a:p>
          <a:r>
            <a:rPr lang="pl-PL" dirty="0">
              <a:solidFill>
                <a:srgbClr val="000000"/>
              </a:solidFill>
            </a:rPr>
            <a:t>PB</a:t>
          </a:r>
        </a:p>
      </dgm:t>
    </dgm:pt>
    <dgm:pt modelId="{7D6DD369-D2B7-4BAA-AB5F-EEBD9FAD37E3}" type="parTrans" cxnId="{EB91A193-2A33-43E2-8C5C-B629447D9BAB}">
      <dgm:prSet/>
      <dgm:spPr/>
      <dgm:t>
        <a:bodyPr/>
        <a:lstStyle/>
        <a:p>
          <a:endParaRPr lang="pl-PL"/>
        </a:p>
      </dgm:t>
    </dgm:pt>
    <dgm:pt modelId="{A17565CF-8206-432A-8F78-B531F0E050CA}" type="sibTrans" cxnId="{EB91A193-2A33-43E2-8C5C-B629447D9BAB}">
      <dgm:prSet/>
      <dgm:spPr/>
      <dgm:t>
        <a:bodyPr/>
        <a:lstStyle/>
        <a:p>
          <a:endParaRPr lang="pl-PL"/>
        </a:p>
      </dgm:t>
    </dgm:pt>
    <dgm:pt modelId="{943DC73C-D470-4265-BC58-DC3B8312E031}" type="pres">
      <dgm:prSet presAssocID="{3EAE5786-CF0F-4610-A50A-FEB960A3A040}" presName="Name0" presStyleCnt="0">
        <dgm:presLayoutVars>
          <dgm:dir/>
          <dgm:animLvl val="lvl"/>
          <dgm:resizeHandles val="exact"/>
        </dgm:presLayoutVars>
      </dgm:prSet>
      <dgm:spPr/>
    </dgm:pt>
    <dgm:pt modelId="{1CD61597-0707-46FD-8DB4-19D89952390F}" type="pres">
      <dgm:prSet presAssocID="{A5C75ADC-9894-4C81-A96E-5C329562340F}" presName="parTxOnly" presStyleLbl="node1" presStyleIdx="0" presStyleCnt="4">
        <dgm:presLayoutVars>
          <dgm:chMax val="0"/>
          <dgm:chPref val="0"/>
          <dgm:bulletEnabled val="1"/>
        </dgm:presLayoutVars>
      </dgm:prSet>
      <dgm:spPr/>
    </dgm:pt>
    <dgm:pt modelId="{778B8F15-C2D4-4B8C-A7F1-E88479B6F03A}" type="pres">
      <dgm:prSet presAssocID="{B555C387-B90A-4BBB-BF8F-AEAA77E82719}" presName="parTxOnlySpace" presStyleCnt="0"/>
      <dgm:spPr/>
    </dgm:pt>
    <dgm:pt modelId="{83026995-FC07-4D5E-B26E-F24354B1BBF5}" type="pres">
      <dgm:prSet presAssocID="{A15EE548-8EBF-45CC-84FD-D3A878B5BEE7}" presName="parTxOnly" presStyleLbl="node1" presStyleIdx="1" presStyleCnt="4">
        <dgm:presLayoutVars>
          <dgm:chMax val="0"/>
          <dgm:chPref val="0"/>
          <dgm:bulletEnabled val="1"/>
        </dgm:presLayoutVars>
      </dgm:prSet>
      <dgm:spPr/>
    </dgm:pt>
    <dgm:pt modelId="{75EF939B-D9F2-4139-92D6-D533819821AA}" type="pres">
      <dgm:prSet presAssocID="{A17565CF-8206-432A-8F78-B531F0E050CA}" presName="parTxOnlySpace" presStyleCnt="0"/>
      <dgm:spPr/>
    </dgm:pt>
    <dgm:pt modelId="{6A27AEDF-C282-4446-8427-732D84D4A243}" type="pres">
      <dgm:prSet presAssocID="{4C403693-BEB8-4188-B89A-6EFABD4A1F1B}" presName="parTxOnly" presStyleLbl="node1" presStyleIdx="2" presStyleCnt="4">
        <dgm:presLayoutVars>
          <dgm:chMax val="0"/>
          <dgm:chPref val="0"/>
          <dgm:bulletEnabled val="1"/>
        </dgm:presLayoutVars>
      </dgm:prSet>
      <dgm:spPr/>
    </dgm:pt>
    <dgm:pt modelId="{4EB32670-51C4-426F-98A5-33DE9AE60341}" type="pres">
      <dgm:prSet presAssocID="{D00581B4-7D5F-4098-9809-32BD58E70E29}" presName="parTxOnlySpace" presStyleCnt="0"/>
      <dgm:spPr/>
    </dgm:pt>
    <dgm:pt modelId="{175ED5D0-3A76-4C9B-A9CA-DF084055B3FE}" type="pres">
      <dgm:prSet presAssocID="{66DAC3D9-7740-4FD6-8101-CCF82C9D6265}" presName="parTxOnly" presStyleLbl="node1" presStyleIdx="3" presStyleCnt="4">
        <dgm:presLayoutVars>
          <dgm:chMax val="0"/>
          <dgm:chPref val="0"/>
          <dgm:bulletEnabled val="1"/>
        </dgm:presLayoutVars>
      </dgm:prSet>
      <dgm:spPr/>
    </dgm:pt>
  </dgm:ptLst>
  <dgm:cxnLst>
    <dgm:cxn modelId="{8D8CF708-E269-4ED0-B671-0341669A7BE4}" srcId="{3EAE5786-CF0F-4610-A50A-FEB960A3A040}" destId="{4C403693-BEB8-4188-B89A-6EFABD4A1F1B}" srcOrd="2" destOrd="0" parTransId="{5416BF64-81B8-4AF5-BE20-DF004E217CFF}" sibTransId="{D00581B4-7D5F-4098-9809-32BD58E70E29}"/>
    <dgm:cxn modelId="{4446C61C-A9A7-43F9-B54E-6B6324127213}" type="presOf" srcId="{3EAE5786-CF0F-4610-A50A-FEB960A3A040}" destId="{943DC73C-D470-4265-BC58-DC3B8312E031}" srcOrd="0" destOrd="0" presId="urn:microsoft.com/office/officeart/2005/8/layout/chevron1"/>
    <dgm:cxn modelId="{91022A3A-24C1-46D5-929B-15A87AE9D363}" type="presOf" srcId="{A5C75ADC-9894-4C81-A96E-5C329562340F}" destId="{1CD61597-0707-46FD-8DB4-19D89952390F}" srcOrd="0" destOrd="0" presId="urn:microsoft.com/office/officeart/2005/8/layout/chevron1"/>
    <dgm:cxn modelId="{EB91A193-2A33-43E2-8C5C-B629447D9BAB}" srcId="{3EAE5786-CF0F-4610-A50A-FEB960A3A040}" destId="{A15EE548-8EBF-45CC-84FD-D3A878B5BEE7}" srcOrd="1" destOrd="0" parTransId="{7D6DD369-D2B7-4BAA-AB5F-EEBD9FAD37E3}" sibTransId="{A17565CF-8206-432A-8F78-B531F0E050CA}"/>
    <dgm:cxn modelId="{CEE8D8A1-6643-455A-A38E-2764867D4E76}" type="presOf" srcId="{A15EE548-8EBF-45CC-84FD-D3A878B5BEE7}" destId="{83026995-FC07-4D5E-B26E-F24354B1BBF5}" srcOrd="0" destOrd="0" presId="urn:microsoft.com/office/officeart/2005/8/layout/chevron1"/>
    <dgm:cxn modelId="{03BD7BA5-0FA0-4CA0-8F57-393BC818BDC8}" type="presOf" srcId="{4C403693-BEB8-4188-B89A-6EFABD4A1F1B}" destId="{6A27AEDF-C282-4446-8427-732D84D4A243}" srcOrd="0" destOrd="0" presId="urn:microsoft.com/office/officeart/2005/8/layout/chevron1"/>
    <dgm:cxn modelId="{07314BD3-37F8-4AF1-8177-5BEC56468B8A}" srcId="{3EAE5786-CF0F-4610-A50A-FEB960A3A040}" destId="{66DAC3D9-7740-4FD6-8101-CCF82C9D6265}" srcOrd="3" destOrd="0" parTransId="{2268CFD6-D086-478F-9861-4BC1E9C085D8}" sibTransId="{5D55B42F-2C29-4582-AA49-13EBC899E4E5}"/>
    <dgm:cxn modelId="{FF6C85ED-19C5-4219-A916-E26D720CCB69}" srcId="{3EAE5786-CF0F-4610-A50A-FEB960A3A040}" destId="{A5C75ADC-9894-4C81-A96E-5C329562340F}" srcOrd="0" destOrd="0" parTransId="{3CE90066-7601-43E1-8CBF-6BE7D2B4A956}" sibTransId="{B555C387-B90A-4BBB-BF8F-AEAA77E82719}"/>
    <dgm:cxn modelId="{35AD03FF-1280-4BFE-9852-CAA36DDBFD3A}" type="presOf" srcId="{66DAC3D9-7740-4FD6-8101-CCF82C9D6265}" destId="{175ED5D0-3A76-4C9B-A9CA-DF084055B3FE}" srcOrd="0" destOrd="0" presId="urn:microsoft.com/office/officeart/2005/8/layout/chevron1"/>
    <dgm:cxn modelId="{B051646D-E2BA-403C-9216-AD18B7B102C7}" type="presParOf" srcId="{943DC73C-D470-4265-BC58-DC3B8312E031}" destId="{1CD61597-0707-46FD-8DB4-19D89952390F}" srcOrd="0" destOrd="0" presId="urn:microsoft.com/office/officeart/2005/8/layout/chevron1"/>
    <dgm:cxn modelId="{007E6388-C632-4F68-83C5-3F49CDFB407A}" type="presParOf" srcId="{943DC73C-D470-4265-BC58-DC3B8312E031}" destId="{778B8F15-C2D4-4B8C-A7F1-E88479B6F03A}" srcOrd="1" destOrd="0" presId="urn:microsoft.com/office/officeart/2005/8/layout/chevron1"/>
    <dgm:cxn modelId="{B07D97F4-91A5-4F2A-A5AA-9A4926FC9750}" type="presParOf" srcId="{943DC73C-D470-4265-BC58-DC3B8312E031}" destId="{83026995-FC07-4D5E-B26E-F24354B1BBF5}" srcOrd="2" destOrd="0" presId="urn:microsoft.com/office/officeart/2005/8/layout/chevron1"/>
    <dgm:cxn modelId="{1C1F0F9A-3FA3-4F85-9DDB-8F54B17C70BB}" type="presParOf" srcId="{943DC73C-D470-4265-BC58-DC3B8312E031}" destId="{75EF939B-D9F2-4139-92D6-D533819821AA}" srcOrd="3" destOrd="0" presId="urn:microsoft.com/office/officeart/2005/8/layout/chevron1"/>
    <dgm:cxn modelId="{422CB4FB-803F-47E4-992F-73AFEBD5DA81}" type="presParOf" srcId="{943DC73C-D470-4265-BC58-DC3B8312E031}" destId="{6A27AEDF-C282-4446-8427-732D84D4A243}" srcOrd="4" destOrd="0" presId="urn:microsoft.com/office/officeart/2005/8/layout/chevron1"/>
    <dgm:cxn modelId="{71628ABC-D793-4B61-BC76-EB5DB760263D}" type="presParOf" srcId="{943DC73C-D470-4265-BC58-DC3B8312E031}" destId="{4EB32670-51C4-426F-98A5-33DE9AE60341}" srcOrd="5" destOrd="0" presId="urn:microsoft.com/office/officeart/2005/8/layout/chevron1"/>
    <dgm:cxn modelId="{59B56409-7B32-4C2E-90E6-2EA15820A3E1}" type="presParOf" srcId="{943DC73C-D470-4265-BC58-DC3B8312E031}" destId="{175ED5D0-3A76-4C9B-A9CA-DF084055B3F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1597-0707-46FD-8DB4-19D89952390F}">
      <dsp:nvSpPr>
        <dsp:cNvPr id="0" name=""/>
        <dsp:cNvSpPr/>
      </dsp:nvSpPr>
      <dsp:spPr>
        <a:xfrm>
          <a:off x="3874" y="268989"/>
          <a:ext cx="2255453" cy="902181"/>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000000"/>
              </a:solidFill>
            </a:rPr>
            <a:t>KP</a:t>
          </a:r>
        </a:p>
      </dsp:txBody>
      <dsp:txXfrm>
        <a:off x="454965" y="268989"/>
        <a:ext cx="1353272" cy="902181"/>
      </dsp:txXfrm>
    </dsp:sp>
    <dsp:sp modelId="{83026995-FC07-4D5E-B26E-F24354B1BBF5}">
      <dsp:nvSpPr>
        <dsp:cNvPr id="0" name=""/>
        <dsp:cNvSpPr/>
      </dsp:nvSpPr>
      <dsp:spPr>
        <a:xfrm>
          <a:off x="2033782" y="268989"/>
          <a:ext cx="2255453" cy="902181"/>
        </a:xfrm>
        <a:prstGeom prst="chevron">
          <a:avLst/>
        </a:prstGeom>
        <a:gradFill rotWithShape="0">
          <a:gsLst>
            <a:gs pos="0">
              <a:schemeClr val="accent2">
                <a:hueOff val="-903533"/>
                <a:satOff val="-33333"/>
                <a:lumOff val="4902"/>
                <a:alphaOff val="0"/>
                <a:lumMod val="110000"/>
                <a:satMod val="105000"/>
                <a:tint val="67000"/>
              </a:schemeClr>
            </a:gs>
            <a:gs pos="50000">
              <a:schemeClr val="accent2">
                <a:hueOff val="-903533"/>
                <a:satOff val="-33333"/>
                <a:lumOff val="4902"/>
                <a:alphaOff val="0"/>
                <a:lumMod val="105000"/>
                <a:satMod val="103000"/>
                <a:tint val="73000"/>
              </a:schemeClr>
            </a:gs>
            <a:gs pos="100000">
              <a:schemeClr val="accent2">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000000"/>
              </a:solidFill>
            </a:rPr>
            <a:t>PB</a:t>
          </a:r>
        </a:p>
      </dsp:txBody>
      <dsp:txXfrm>
        <a:off x="2484873" y="268989"/>
        <a:ext cx="1353272" cy="902181"/>
      </dsp:txXfrm>
    </dsp:sp>
    <dsp:sp modelId="{6A27AEDF-C282-4446-8427-732D84D4A243}">
      <dsp:nvSpPr>
        <dsp:cNvPr id="0" name=""/>
        <dsp:cNvSpPr/>
      </dsp:nvSpPr>
      <dsp:spPr>
        <a:xfrm>
          <a:off x="4063691" y="268989"/>
          <a:ext cx="2255453" cy="902181"/>
        </a:xfrm>
        <a:prstGeom prst="chevron">
          <a:avLst/>
        </a:prstGeom>
        <a:gradFill rotWithShape="0">
          <a:gsLst>
            <a:gs pos="0">
              <a:schemeClr val="accent2">
                <a:hueOff val="-1807066"/>
                <a:satOff val="-66667"/>
                <a:lumOff val="9804"/>
                <a:alphaOff val="0"/>
                <a:lumMod val="110000"/>
                <a:satMod val="105000"/>
                <a:tint val="67000"/>
              </a:schemeClr>
            </a:gs>
            <a:gs pos="50000">
              <a:schemeClr val="accent2">
                <a:hueOff val="-1807066"/>
                <a:satOff val="-66667"/>
                <a:lumOff val="9804"/>
                <a:alphaOff val="0"/>
                <a:lumMod val="105000"/>
                <a:satMod val="103000"/>
                <a:tint val="73000"/>
              </a:schemeClr>
            </a:gs>
            <a:gs pos="100000">
              <a:schemeClr val="accent2">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000000"/>
              </a:solidFill>
            </a:rPr>
            <a:t>ZRID</a:t>
          </a:r>
        </a:p>
      </dsp:txBody>
      <dsp:txXfrm>
        <a:off x="4514782" y="268989"/>
        <a:ext cx="1353272" cy="902181"/>
      </dsp:txXfrm>
    </dsp:sp>
    <dsp:sp modelId="{175ED5D0-3A76-4C9B-A9CA-DF084055B3FE}">
      <dsp:nvSpPr>
        <dsp:cNvPr id="0" name=""/>
        <dsp:cNvSpPr/>
      </dsp:nvSpPr>
      <dsp:spPr>
        <a:xfrm>
          <a:off x="6093599" y="268989"/>
          <a:ext cx="2255453" cy="902181"/>
        </a:xfrm>
        <a:prstGeom prst="chevron">
          <a:avLst/>
        </a:prstGeom>
        <a:gradFill rotWithShape="0">
          <a:gsLst>
            <a:gs pos="0">
              <a:schemeClr val="accent2">
                <a:hueOff val="-2710599"/>
                <a:satOff val="-100000"/>
                <a:lumOff val="14706"/>
                <a:alphaOff val="0"/>
                <a:lumMod val="110000"/>
                <a:satMod val="105000"/>
                <a:tint val="67000"/>
              </a:schemeClr>
            </a:gs>
            <a:gs pos="50000">
              <a:schemeClr val="accent2">
                <a:hueOff val="-2710599"/>
                <a:satOff val="-100000"/>
                <a:lumOff val="14706"/>
                <a:alphaOff val="0"/>
                <a:lumMod val="105000"/>
                <a:satMod val="103000"/>
                <a:tint val="73000"/>
              </a:schemeClr>
            </a:gs>
            <a:gs pos="100000">
              <a:schemeClr val="accent2">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000000"/>
              </a:solidFill>
            </a:rPr>
            <a:t>Realizacja</a:t>
          </a:r>
        </a:p>
      </dsp:txBody>
      <dsp:txXfrm>
        <a:off x="6544690" y="268989"/>
        <a:ext cx="1353272" cy="9021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6797675" cy="495141"/>
          </a:xfrm>
          <a:prstGeom prst="rect">
            <a:avLst/>
          </a:prstGeom>
          <a:noFill/>
          <a:ln w="12700" cap="sq">
            <a:noFill/>
            <a:miter lim="800000"/>
            <a:headEnd type="none" w="sm" len="sm"/>
            <a:tailEnd type="none" w="sm" len="sm"/>
          </a:ln>
          <a:effectLst/>
        </p:spPr>
        <p:txBody>
          <a:bodyPr vert="horz" wrap="square" lIns="95490" tIns="47745" rIns="95490" bIns="47745" numCol="1" anchor="t" anchorCtr="0" compatLnSpc="1">
            <a:prstTxWarp prst="textNoShape">
              <a:avLst/>
            </a:prstTxWarp>
          </a:bodyPr>
          <a:lstStyle>
            <a:lvl1pPr algn="ctr" defTabSz="955243">
              <a:defRPr sz="900" b="1"/>
            </a:lvl1pPr>
          </a:lstStyle>
          <a:p>
            <a:pPr>
              <a:defRPr/>
            </a:pPr>
            <a:r>
              <a:rPr lang="pl-PL" dirty="0"/>
              <a:t>STEŚ S74 Opatów - Nisko</a:t>
            </a:r>
          </a:p>
        </p:txBody>
      </p:sp>
      <p:sp>
        <p:nvSpPr>
          <p:cNvPr id="15364" name="Rectangle 4"/>
          <p:cNvSpPr>
            <a:spLocks noGrp="1" noChangeArrowheads="1"/>
          </p:cNvSpPr>
          <p:nvPr>
            <p:ph type="ftr" sz="quarter" idx="2"/>
          </p:nvPr>
        </p:nvSpPr>
        <p:spPr bwMode="auto">
          <a:xfrm>
            <a:off x="0" y="9431497"/>
            <a:ext cx="2945875" cy="495141"/>
          </a:xfrm>
          <a:prstGeom prst="rect">
            <a:avLst/>
          </a:prstGeom>
          <a:noFill/>
          <a:ln w="12700" cap="sq">
            <a:noFill/>
            <a:miter lim="800000"/>
            <a:headEnd type="none" w="sm" len="sm"/>
            <a:tailEnd type="none" w="sm" len="sm"/>
          </a:ln>
          <a:effectLst/>
        </p:spPr>
        <p:txBody>
          <a:bodyPr vert="horz" wrap="square" lIns="95490" tIns="47745" rIns="95490" bIns="47745" numCol="1" anchor="b" anchorCtr="0" compatLnSpc="1">
            <a:prstTxWarp prst="textNoShape">
              <a:avLst/>
            </a:prstTxWarp>
          </a:bodyPr>
          <a:lstStyle>
            <a:lvl1pPr defTabSz="955243">
              <a:defRPr kumimoji="0" sz="1100">
                <a:latin typeface="Times New Roman" charset="0"/>
              </a:defRPr>
            </a:lvl1pPr>
          </a:lstStyle>
          <a:p>
            <a:pPr>
              <a:defRPr/>
            </a:pPr>
            <a:endParaRPr lang="pl-PL" dirty="0"/>
          </a:p>
        </p:txBody>
      </p:sp>
      <p:sp>
        <p:nvSpPr>
          <p:cNvPr id="15365" name="Rectangle 5"/>
          <p:cNvSpPr>
            <a:spLocks noGrp="1" noChangeArrowheads="1"/>
          </p:cNvSpPr>
          <p:nvPr>
            <p:ph type="sldNum" sz="quarter" idx="3"/>
          </p:nvPr>
        </p:nvSpPr>
        <p:spPr bwMode="auto">
          <a:xfrm>
            <a:off x="3851802" y="9431497"/>
            <a:ext cx="2945874" cy="495141"/>
          </a:xfrm>
          <a:prstGeom prst="rect">
            <a:avLst/>
          </a:prstGeom>
          <a:noFill/>
          <a:ln w="12700" cap="sq">
            <a:noFill/>
            <a:miter lim="800000"/>
            <a:headEnd type="none" w="sm" len="sm"/>
            <a:tailEnd type="none" w="sm" len="sm"/>
          </a:ln>
          <a:effectLst/>
        </p:spPr>
        <p:txBody>
          <a:bodyPr vert="horz" wrap="square" lIns="95490" tIns="47745" rIns="95490" bIns="47745" numCol="1" anchor="b" anchorCtr="0" compatLnSpc="1">
            <a:prstTxWarp prst="textNoShape">
              <a:avLst/>
            </a:prstTxWarp>
          </a:bodyPr>
          <a:lstStyle>
            <a:lvl1pPr algn="r" defTabSz="955243">
              <a:defRPr kumimoji="0" sz="1100">
                <a:latin typeface="Times New Roman" charset="0"/>
              </a:defRPr>
            </a:lvl1pPr>
          </a:lstStyle>
          <a:p>
            <a:pPr>
              <a:defRPr/>
            </a:pPr>
            <a:fld id="{489DB270-F869-485A-9F3F-4477B5E3C680}" type="slidenum">
              <a:rPr lang="pl-PL"/>
              <a:pPr>
                <a:defRPr/>
              </a:pPr>
              <a:t>‹#›</a:t>
            </a:fld>
            <a:endParaRPr lang="pl-PL" dirty="0"/>
          </a:p>
        </p:txBody>
      </p:sp>
    </p:spTree>
    <p:extLst>
      <p:ext uri="{BB962C8B-B14F-4D97-AF65-F5344CB8AC3E}">
        <p14:creationId xmlns:p14="http://schemas.microsoft.com/office/powerpoint/2010/main" val="6665711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hdr" sz="quarter"/>
          </p:nvPr>
        </p:nvSpPr>
        <p:spPr bwMode="auto">
          <a:xfrm>
            <a:off x="1" y="0"/>
            <a:ext cx="2902196" cy="457054"/>
          </a:xfrm>
          <a:prstGeom prst="rect">
            <a:avLst/>
          </a:prstGeom>
          <a:noFill/>
          <a:ln w="12700" cap="sq">
            <a:noFill/>
            <a:miter lim="800000"/>
            <a:headEnd type="none" w="sm" len="sm"/>
            <a:tailEnd type="none" w="sm" len="sm"/>
          </a:ln>
          <a:effectLst/>
        </p:spPr>
        <p:txBody>
          <a:bodyPr vert="horz" wrap="none" lIns="135737" tIns="67869" rIns="135737" bIns="67869" numCol="1" anchor="t" anchorCtr="0" compatLnSpc="1">
            <a:prstTxWarp prst="textNoShape">
              <a:avLst/>
            </a:prstTxWarp>
          </a:bodyPr>
          <a:lstStyle>
            <a:lvl1pPr defTabSz="1357854">
              <a:defRPr sz="1700">
                <a:latin typeface="Times New Roman" charset="0"/>
              </a:defRPr>
            </a:lvl1pPr>
          </a:lstStyle>
          <a:p>
            <a:pPr>
              <a:defRPr/>
            </a:pPr>
            <a:r>
              <a:rPr lang="pl-PL" dirty="0"/>
              <a:t>STEŚ S74 Opatów - Nisko</a:t>
            </a:r>
          </a:p>
        </p:txBody>
      </p:sp>
      <p:sp>
        <p:nvSpPr>
          <p:cNvPr id="613379" name="Rectangle 3"/>
          <p:cNvSpPr>
            <a:spLocks noGrp="1" noChangeArrowheads="1"/>
          </p:cNvSpPr>
          <p:nvPr>
            <p:ph type="dt" idx="1"/>
          </p:nvPr>
        </p:nvSpPr>
        <p:spPr bwMode="auto">
          <a:xfrm>
            <a:off x="3905185" y="0"/>
            <a:ext cx="2900579" cy="457054"/>
          </a:xfrm>
          <a:prstGeom prst="rect">
            <a:avLst/>
          </a:prstGeom>
          <a:noFill/>
          <a:ln w="12700" cap="sq">
            <a:noFill/>
            <a:miter lim="800000"/>
            <a:headEnd type="none" w="sm" len="sm"/>
            <a:tailEnd type="none" w="sm" len="sm"/>
          </a:ln>
          <a:effectLst/>
        </p:spPr>
        <p:txBody>
          <a:bodyPr vert="horz" wrap="none" lIns="135737" tIns="67869" rIns="135737" bIns="67869" numCol="1" anchor="t" anchorCtr="0" compatLnSpc="1">
            <a:prstTxWarp prst="textNoShape">
              <a:avLst/>
            </a:prstTxWarp>
          </a:bodyPr>
          <a:lstStyle>
            <a:lvl1pPr algn="r" defTabSz="1357854">
              <a:defRPr sz="1700">
                <a:latin typeface="Times New Roman" charset="0"/>
              </a:defRPr>
            </a:lvl1pPr>
          </a:lstStyle>
          <a:p>
            <a:pPr>
              <a:defRPr/>
            </a:pPr>
            <a:endParaRPr lang="pl-PL" dirty="0"/>
          </a:p>
        </p:txBody>
      </p:sp>
      <p:sp>
        <p:nvSpPr>
          <p:cNvPr id="19460" name="Rectangle 4"/>
          <p:cNvSpPr>
            <a:spLocks noGrp="1" noRot="1" noChangeAspect="1" noChangeArrowheads="1" noTextEdit="1"/>
          </p:cNvSpPr>
          <p:nvPr>
            <p:ph type="sldImg" idx="2"/>
          </p:nvPr>
        </p:nvSpPr>
        <p:spPr bwMode="auto">
          <a:xfrm>
            <a:off x="152400" y="800100"/>
            <a:ext cx="6502400" cy="3659188"/>
          </a:xfrm>
          <a:prstGeom prst="rect">
            <a:avLst/>
          </a:prstGeom>
          <a:noFill/>
          <a:ln w="9525">
            <a:solidFill>
              <a:srgbClr val="000000"/>
            </a:solidFill>
            <a:miter lim="800000"/>
            <a:headEnd/>
            <a:tailEnd/>
          </a:ln>
        </p:spPr>
      </p:sp>
      <p:sp>
        <p:nvSpPr>
          <p:cNvPr id="613381" name="Rectangle 5"/>
          <p:cNvSpPr>
            <a:spLocks noGrp="1" noChangeArrowheads="1"/>
          </p:cNvSpPr>
          <p:nvPr>
            <p:ph type="body" sz="quarter" idx="3"/>
          </p:nvPr>
        </p:nvSpPr>
        <p:spPr bwMode="auto">
          <a:xfrm>
            <a:off x="891367" y="4686390"/>
            <a:ext cx="5023032" cy="4459449"/>
          </a:xfrm>
          <a:prstGeom prst="rect">
            <a:avLst/>
          </a:prstGeom>
          <a:noFill/>
          <a:ln w="12700" cap="sq">
            <a:noFill/>
            <a:miter lim="800000"/>
            <a:headEnd type="none" w="sm" len="sm"/>
            <a:tailEnd type="none" w="sm" len="sm"/>
          </a:ln>
          <a:effectLst/>
        </p:spPr>
        <p:txBody>
          <a:bodyPr vert="horz" wrap="none" lIns="135737" tIns="67869" rIns="135737" bIns="67869" numCol="1" anchor="t" anchorCtr="0" compatLnSpc="1">
            <a:prstTxWarp prst="textNoShape">
              <a:avLst/>
            </a:prstTxWarp>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13382" name="Rectangle 6"/>
          <p:cNvSpPr>
            <a:spLocks noGrp="1" noChangeArrowheads="1"/>
          </p:cNvSpPr>
          <p:nvPr>
            <p:ph type="ftr" sz="quarter" idx="4"/>
          </p:nvPr>
        </p:nvSpPr>
        <p:spPr bwMode="auto">
          <a:xfrm>
            <a:off x="1" y="9374365"/>
            <a:ext cx="2902196" cy="571317"/>
          </a:xfrm>
          <a:prstGeom prst="rect">
            <a:avLst/>
          </a:prstGeom>
          <a:noFill/>
          <a:ln w="12700" cap="sq">
            <a:noFill/>
            <a:miter lim="800000"/>
            <a:headEnd type="none" w="sm" len="sm"/>
            <a:tailEnd type="none" w="sm" len="sm"/>
          </a:ln>
          <a:effectLst/>
        </p:spPr>
        <p:txBody>
          <a:bodyPr vert="horz" wrap="none" lIns="135737" tIns="67869" rIns="135737" bIns="67869" numCol="1" anchor="b" anchorCtr="0" compatLnSpc="1">
            <a:prstTxWarp prst="textNoShape">
              <a:avLst/>
            </a:prstTxWarp>
          </a:bodyPr>
          <a:lstStyle>
            <a:lvl1pPr defTabSz="1357854">
              <a:defRPr sz="1700">
                <a:latin typeface="Times New Roman" charset="0"/>
              </a:defRPr>
            </a:lvl1pPr>
          </a:lstStyle>
          <a:p>
            <a:pPr>
              <a:defRPr/>
            </a:pPr>
            <a:endParaRPr lang="pl-PL" dirty="0"/>
          </a:p>
        </p:txBody>
      </p:sp>
      <p:sp>
        <p:nvSpPr>
          <p:cNvPr id="613383" name="Rectangle 7"/>
          <p:cNvSpPr>
            <a:spLocks noGrp="1" noChangeArrowheads="1"/>
          </p:cNvSpPr>
          <p:nvPr>
            <p:ph type="sldNum" sz="quarter" idx="5"/>
          </p:nvPr>
        </p:nvSpPr>
        <p:spPr bwMode="auto">
          <a:xfrm>
            <a:off x="3905185" y="9374365"/>
            <a:ext cx="2900579" cy="571317"/>
          </a:xfrm>
          <a:prstGeom prst="rect">
            <a:avLst/>
          </a:prstGeom>
          <a:noFill/>
          <a:ln w="12700" cap="sq">
            <a:noFill/>
            <a:miter lim="800000"/>
            <a:headEnd type="none" w="sm" len="sm"/>
            <a:tailEnd type="none" w="sm" len="sm"/>
          </a:ln>
          <a:effectLst/>
        </p:spPr>
        <p:txBody>
          <a:bodyPr vert="horz" wrap="none" lIns="135737" tIns="67869" rIns="135737" bIns="67869" numCol="1" anchor="b" anchorCtr="0" compatLnSpc="1">
            <a:prstTxWarp prst="textNoShape">
              <a:avLst/>
            </a:prstTxWarp>
          </a:bodyPr>
          <a:lstStyle>
            <a:lvl1pPr algn="r" defTabSz="1357854">
              <a:defRPr sz="1700">
                <a:latin typeface="Times New Roman" charset="0"/>
              </a:defRPr>
            </a:lvl1pPr>
          </a:lstStyle>
          <a:p>
            <a:pPr>
              <a:defRPr/>
            </a:pPr>
            <a:fld id="{9FF83127-C218-4D95-B924-DD8EB42E91BE}" type="slidenum">
              <a:rPr lang="pl-PL"/>
              <a:pPr>
                <a:defRPr/>
              </a:pPr>
              <a:t>‹#›</a:t>
            </a:fld>
            <a:endParaRPr lang="pl-PL" dirty="0"/>
          </a:p>
        </p:txBody>
      </p:sp>
    </p:spTree>
    <p:extLst>
      <p:ext uri="{BB962C8B-B14F-4D97-AF65-F5344CB8AC3E}">
        <p14:creationId xmlns:p14="http://schemas.microsoft.com/office/powerpoint/2010/main" val="15422288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52400" y="800100"/>
            <a:ext cx="6502400" cy="3659188"/>
          </a:xfrm>
        </p:spPr>
      </p:sp>
      <p:sp>
        <p:nvSpPr>
          <p:cNvPr id="3" name="Symbol zastępczy notatek 2"/>
          <p:cNvSpPr>
            <a:spLocks noGrp="1"/>
          </p:cNvSpPr>
          <p:nvPr>
            <p:ph type="body" idx="1"/>
          </p:nvPr>
        </p:nvSpPr>
        <p:spPr/>
        <p:txBody>
          <a:bodyPr>
            <a:normAutofit/>
          </a:bodyPr>
          <a:lstStyle/>
          <a:p>
            <a:endParaRPr lang="pl-PL" dirty="0"/>
          </a:p>
        </p:txBody>
      </p:sp>
    </p:spTree>
    <p:extLst>
      <p:ext uri="{BB962C8B-B14F-4D97-AF65-F5344CB8AC3E}">
        <p14:creationId xmlns:p14="http://schemas.microsoft.com/office/powerpoint/2010/main" val="13943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53CB68C9-EF49-4C8F-A0FD-BADC924EF860}" type="slidenum">
              <a:rPr lang="pl-PL" smtClean="0"/>
              <a:pPr>
                <a:defRPr/>
              </a:pPr>
              <a:t>‹#›</a:t>
            </a:fld>
            <a:endParaRPr lang="pl-PL" dirty="0"/>
          </a:p>
        </p:txBody>
      </p:sp>
    </p:spTree>
    <p:extLst>
      <p:ext uri="{BB962C8B-B14F-4D97-AF65-F5344CB8AC3E}">
        <p14:creationId xmlns:p14="http://schemas.microsoft.com/office/powerpoint/2010/main" val="319363780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B80ED0D1-714B-4904-B332-339DF778A0F7}" type="slidenum">
              <a:rPr lang="pl-PL" smtClean="0"/>
              <a:pPr>
                <a:defRPr/>
              </a:pPr>
              <a:t>‹#›</a:t>
            </a:fld>
            <a:endParaRPr lang="pl-PL" dirty="0"/>
          </a:p>
        </p:txBody>
      </p:sp>
    </p:spTree>
    <p:extLst>
      <p:ext uri="{BB962C8B-B14F-4D97-AF65-F5344CB8AC3E}">
        <p14:creationId xmlns:p14="http://schemas.microsoft.com/office/powerpoint/2010/main" val="243511020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671BB8CD-28B7-4BC6-B80E-68B4373623D7}" type="slidenum">
              <a:rPr lang="pl-PL" smtClean="0"/>
              <a:pPr>
                <a:defRPr/>
              </a:pPr>
              <a:t>‹#›</a:t>
            </a:fld>
            <a:endParaRPr lang="pl-PL" dirty="0"/>
          </a:p>
        </p:txBody>
      </p:sp>
    </p:spTree>
    <p:extLst>
      <p:ext uri="{BB962C8B-B14F-4D97-AF65-F5344CB8AC3E}">
        <p14:creationId xmlns:p14="http://schemas.microsoft.com/office/powerpoint/2010/main" val="85556548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ajd tytułowy ze zdjęciem">
    <p:spTree>
      <p:nvGrpSpPr>
        <p:cNvPr id="1" name=""/>
        <p:cNvGrpSpPr/>
        <p:nvPr/>
      </p:nvGrpSpPr>
      <p:grpSpPr>
        <a:xfrm>
          <a:off x="0" y="0"/>
          <a:ext cx="0" cy="0"/>
          <a:chOff x="0" y="0"/>
          <a:chExt cx="0" cy="0"/>
        </a:xfrm>
      </p:grpSpPr>
      <p:sp>
        <p:nvSpPr>
          <p:cNvPr id="11" name="Trójkąt prostokątny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cxnSp>
        <p:nvCxnSpPr>
          <p:cNvPr id="16" name="Łącznik prosty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ytuł 1" title="Tytuł">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pl-PL" noProof="0" dirty="0"/>
              <a:t>Kliknij, aby edytować styl wzorca tytułu</a:t>
            </a:r>
          </a:p>
        </p:txBody>
      </p:sp>
      <p:sp>
        <p:nvSpPr>
          <p:cNvPr id="3" name="Podtytuł 2" title="Podtytuł">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dirty="0"/>
              <a:t>KLIKNIJ, ABY EDYTOWAĆ PODTYTUŁ</a:t>
            </a:r>
          </a:p>
        </p:txBody>
      </p:sp>
      <p:cxnSp>
        <p:nvCxnSpPr>
          <p:cNvPr id="9" name="Łącznik prosty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4743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K25 Prezent">
    <p:bg>
      <p:bgPr>
        <a:solidFill>
          <a:schemeClr val="bg1"/>
        </a:solidFill>
        <a:effectLst/>
      </p:bgPr>
    </p:bg>
    <p:spTree>
      <p:nvGrpSpPr>
        <p:cNvPr id="1" name=""/>
        <p:cNvGrpSpPr/>
        <p:nvPr/>
      </p:nvGrpSpPr>
      <p:grpSpPr>
        <a:xfrm>
          <a:off x="0" y="0"/>
          <a:ext cx="0" cy="0"/>
          <a:chOff x="0" y="0"/>
          <a:chExt cx="0" cy="0"/>
        </a:xfrm>
      </p:grpSpPr>
      <p:sp>
        <p:nvSpPr>
          <p:cNvPr id="31" name="Równoległobok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pl-PL" noProof="0"/>
          </a:p>
        </p:txBody>
      </p:sp>
      <p:grpSp>
        <p:nvGrpSpPr>
          <p:cNvPr id="27" name="Grupa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Pasek ukośny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tx1"/>
                </a:solidFill>
              </a:endParaRPr>
            </a:p>
          </p:txBody>
        </p:sp>
        <p:cxnSp>
          <p:nvCxnSpPr>
            <p:cNvPr id="29" name="Łącznik prosty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ównoległobok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grpSp>
      <p:sp>
        <p:nvSpPr>
          <p:cNvPr id="2" name="Stopka — symbol zastępczy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p>
            <a:pPr rtl="0"/>
            <a:endParaRPr lang="pl-PL" noProof="0" dirty="0"/>
          </a:p>
        </p:txBody>
      </p:sp>
      <p:sp>
        <p:nvSpPr>
          <p:cNvPr id="3" name="Numer slajdu — symbol zastępczy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p>
            <a:pPr rtl="0"/>
            <a:fld id="{8699F50C-BE38-4BD0-BA84-9B090E1F2B9B}" type="slidenum">
              <a:rPr lang="pl-PL" noProof="0" smtClean="0"/>
              <a:t>‹#›</a:t>
            </a:fld>
            <a:endParaRPr lang="pl-PL" noProof="0"/>
          </a:p>
        </p:txBody>
      </p:sp>
      <p:sp>
        <p:nvSpPr>
          <p:cNvPr id="7" name="Tytuł 6">
            <a:extLst>
              <a:ext uri="{FF2B5EF4-FFF2-40B4-BE49-F238E27FC236}">
                <a16:creationId xmlns:a16="http://schemas.microsoft.com/office/drawing/2014/main" id="{3C738DCF-196B-E317-FA23-29C349F933A2}"/>
              </a:ext>
            </a:extLst>
          </p:cNvPr>
          <p:cNvSpPr>
            <a:spLocks noGrp="1"/>
          </p:cNvSpPr>
          <p:nvPr>
            <p:ph type="title"/>
          </p:nvPr>
        </p:nvSpPr>
        <p:spPr>
          <a:xfrm>
            <a:off x="338530" y="222063"/>
            <a:ext cx="6477550" cy="365125"/>
          </a:xfrm>
        </p:spPr>
        <p:txBody>
          <a:bodyPr/>
          <a:lstStyle>
            <a:lvl1pPr>
              <a:defRPr>
                <a:solidFill>
                  <a:srgbClr val="C00000"/>
                </a:solidFill>
              </a:defRPr>
            </a:lvl1pPr>
          </a:lstStyle>
          <a:p>
            <a:r>
              <a:rPr lang="pl-PL" dirty="0"/>
              <a:t>Kliknij, aby edytować styl</a:t>
            </a:r>
          </a:p>
        </p:txBody>
      </p:sp>
      <p:pic>
        <p:nvPicPr>
          <p:cNvPr id="11" name="Obraz 10">
            <a:extLst>
              <a:ext uri="{FF2B5EF4-FFF2-40B4-BE49-F238E27FC236}">
                <a16:creationId xmlns:a16="http://schemas.microsoft.com/office/drawing/2014/main" id="{C07761F0-52A3-3B59-128C-AB544C942834}"/>
              </a:ext>
            </a:extLst>
          </p:cNvPr>
          <p:cNvPicPr>
            <a:picLocks noChangeAspect="1"/>
          </p:cNvPicPr>
          <p:nvPr userDrawn="1"/>
        </p:nvPicPr>
        <p:blipFill>
          <a:blip r:embed="rId2"/>
          <a:stretch>
            <a:fillRect/>
          </a:stretch>
        </p:blipFill>
        <p:spPr>
          <a:xfrm>
            <a:off x="10776520" y="225425"/>
            <a:ext cx="1309455" cy="400835"/>
          </a:xfrm>
          <a:prstGeom prst="rect">
            <a:avLst/>
          </a:prstGeom>
        </p:spPr>
      </p:pic>
      <p:sp>
        <p:nvSpPr>
          <p:cNvPr id="19" name="Symbol zastępczy tekstu 18">
            <a:extLst>
              <a:ext uri="{FF2B5EF4-FFF2-40B4-BE49-F238E27FC236}">
                <a16:creationId xmlns:a16="http://schemas.microsoft.com/office/drawing/2014/main" id="{EF8A4A02-4BB2-3505-8F38-FFFEDAF0B0DE}"/>
              </a:ext>
            </a:extLst>
          </p:cNvPr>
          <p:cNvSpPr>
            <a:spLocks noGrp="1"/>
          </p:cNvSpPr>
          <p:nvPr>
            <p:ph type="body" sz="quarter" idx="12"/>
          </p:nvPr>
        </p:nvSpPr>
        <p:spPr>
          <a:xfrm>
            <a:off x="338138" y="820738"/>
            <a:ext cx="6550025" cy="217646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23242345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616BEF26-C2F6-48C9-94DF-CC2AC2EE39B0}" type="slidenum">
              <a:rPr lang="pl-PL" smtClean="0"/>
              <a:pPr>
                <a:defRPr/>
              </a:pPr>
              <a:t>‹#›</a:t>
            </a:fld>
            <a:endParaRPr lang="pl-PL" dirty="0"/>
          </a:p>
        </p:txBody>
      </p:sp>
    </p:spTree>
    <p:extLst>
      <p:ext uri="{BB962C8B-B14F-4D97-AF65-F5344CB8AC3E}">
        <p14:creationId xmlns:p14="http://schemas.microsoft.com/office/powerpoint/2010/main" val="18915747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D9A942DC-3016-450A-ABEA-8E2DBE29F156}" type="slidenum">
              <a:rPr lang="pl-PL" smtClean="0"/>
              <a:pPr>
                <a:defRPr/>
              </a:pPr>
              <a:t>‹#›</a:t>
            </a:fld>
            <a:endParaRPr lang="pl-PL" dirty="0"/>
          </a:p>
        </p:txBody>
      </p:sp>
    </p:spTree>
    <p:extLst>
      <p:ext uri="{BB962C8B-B14F-4D97-AF65-F5344CB8AC3E}">
        <p14:creationId xmlns:p14="http://schemas.microsoft.com/office/powerpoint/2010/main" val="100706330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36C4A439-F04E-43DC-871F-8185773DBB58}" type="slidenum">
              <a:rPr lang="pl-PL" smtClean="0"/>
              <a:pPr>
                <a:defRPr/>
              </a:pPr>
              <a:t>‹#›</a:t>
            </a:fld>
            <a:endParaRPr lang="pl-PL" dirty="0"/>
          </a:p>
        </p:txBody>
      </p:sp>
    </p:spTree>
    <p:extLst>
      <p:ext uri="{BB962C8B-B14F-4D97-AF65-F5344CB8AC3E}">
        <p14:creationId xmlns:p14="http://schemas.microsoft.com/office/powerpoint/2010/main" val="169483798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dirty="0"/>
          </a:p>
        </p:txBody>
      </p:sp>
      <p:sp>
        <p:nvSpPr>
          <p:cNvPr id="8" name="Footer Placeholder 7"/>
          <p:cNvSpPr>
            <a:spLocks noGrp="1"/>
          </p:cNvSpPr>
          <p:nvPr>
            <p:ph type="ftr" sz="quarter" idx="11"/>
          </p:nvPr>
        </p:nvSpPr>
        <p:spPr/>
        <p:txBody>
          <a:bodyPr/>
          <a:lstStyle/>
          <a:p>
            <a:pPr>
              <a:defRPr/>
            </a:pPr>
            <a:endParaRPr lang="pl-PL" dirty="0"/>
          </a:p>
        </p:txBody>
      </p:sp>
      <p:sp>
        <p:nvSpPr>
          <p:cNvPr id="9" name="Slide Number Placeholder 8"/>
          <p:cNvSpPr>
            <a:spLocks noGrp="1"/>
          </p:cNvSpPr>
          <p:nvPr>
            <p:ph type="sldNum" sz="quarter" idx="12"/>
          </p:nvPr>
        </p:nvSpPr>
        <p:spPr/>
        <p:txBody>
          <a:bodyPr/>
          <a:lstStyle/>
          <a:p>
            <a:pPr>
              <a:defRPr/>
            </a:pPr>
            <a:fld id="{05D6F7D9-149B-4958-B14E-0F5E1FD19304}" type="slidenum">
              <a:rPr lang="pl-PL" smtClean="0"/>
              <a:pPr>
                <a:defRPr/>
              </a:pPr>
              <a:t>‹#›</a:t>
            </a:fld>
            <a:endParaRPr lang="pl-PL" dirty="0"/>
          </a:p>
        </p:txBody>
      </p:sp>
    </p:spTree>
    <p:extLst>
      <p:ext uri="{BB962C8B-B14F-4D97-AF65-F5344CB8AC3E}">
        <p14:creationId xmlns:p14="http://schemas.microsoft.com/office/powerpoint/2010/main" val="329162592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dirty="0"/>
          </a:p>
        </p:txBody>
      </p:sp>
      <p:sp>
        <p:nvSpPr>
          <p:cNvPr id="4" name="Footer Placeholder 3"/>
          <p:cNvSpPr>
            <a:spLocks noGrp="1"/>
          </p:cNvSpPr>
          <p:nvPr>
            <p:ph type="ftr" sz="quarter" idx="11"/>
          </p:nvPr>
        </p:nvSpPr>
        <p:spPr/>
        <p:txBody>
          <a:bodyPr/>
          <a:lstStyle/>
          <a:p>
            <a:pPr>
              <a:defRPr/>
            </a:pPr>
            <a:endParaRPr lang="pl-PL" dirty="0"/>
          </a:p>
        </p:txBody>
      </p:sp>
      <p:sp>
        <p:nvSpPr>
          <p:cNvPr id="5" name="Slide Number Placeholder 4"/>
          <p:cNvSpPr>
            <a:spLocks noGrp="1"/>
          </p:cNvSpPr>
          <p:nvPr>
            <p:ph type="sldNum" sz="quarter" idx="12"/>
          </p:nvPr>
        </p:nvSpPr>
        <p:spPr/>
        <p:txBody>
          <a:bodyPr/>
          <a:lstStyle/>
          <a:p>
            <a:pPr>
              <a:defRPr/>
            </a:pPr>
            <a:fld id="{6F271F55-C2A3-4E75-BA3C-C33928298366}" type="slidenum">
              <a:rPr lang="pl-PL" smtClean="0"/>
              <a:pPr>
                <a:defRPr/>
              </a:pPr>
              <a:t>‹#›</a:t>
            </a:fld>
            <a:endParaRPr lang="pl-PL" dirty="0"/>
          </a:p>
        </p:txBody>
      </p:sp>
    </p:spTree>
    <p:extLst>
      <p:ext uri="{BB962C8B-B14F-4D97-AF65-F5344CB8AC3E}">
        <p14:creationId xmlns:p14="http://schemas.microsoft.com/office/powerpoint/2010/main" val="378866866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l-PL" dirty="0"/>
          </a:p>
        </p:txBody>
      </p:sp>
      <p:sp>
        <p:nvSpPr>
          <p:cNvPr id="3" name="Footer Placeholder 2"/>
          <p:cNvSpPr>
            <a:spLocks noGrp="1"/>
          </p:cNvSpPr>
          <p:nvPr>
            <p:ph type="ftr" sz="quarter" idx="11"/>
          </p:nvPr>
        </p:nvSpPr>
        <p:spPr/>
        <p:txBody>
          <a:bodyPr/>
          <a:lstStyle/>
          <a:p>
            <a:pPr>
              <a:defRPr/>
            </a:pPr>
            <a:endParaRPr lang="pl-PL" dirty="0"/>
          </a:p>
        </p:txBody>
      </p:sp>
      <p:sp>
        <p:nvSpPr>
          <p:cNvPr id="4" name="Slide Number Placeholder 3"/>
          <p:cNvSpPr>
            <a:spLocks noGrp="1"/>
          </p:cNvSpPr>
          <p:nvPr>
            <p:ph type="sldNum" sz="quarter" idx="12"/>
          </p:nvPr>
        </p:nvSpPr>
        <p:spPr/>
        <p:txBody>
          <a:bodyPr/>
          <a:lstStyle/>
          <a:p>
            <a:pPr>
              <a:defRPr/>
            </a:pPr>
            <a:fld id="{9BB87715-0304-4728-9C78-B21412F8D0FF}" type="slidenum">
              <a:rPr lang="pl-PL" smtClean="0"/>
              <a:pPr>
                <a:defRPr/>
              </a:pPr>
              <a:t>‹#›</a:t>
            </a:fld>
            <a:endParaRPr lang="pl-PL" dirty="0"/>
          </a:p>
        </p:txBody>
      </p:sp>
    </p:spTree>
    <p:extLst>
      <p:ext uri="{BB962C8B-B14F-4D97-AF65-F5344CB8AC3E}">
        <p14:creationId xmlns:p14="http://schemas.microsoft.com/office/powerpoint/2010/main" val="93251982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2295C708-389C-4A47-92A1-0C599C0F03C8}" type="slidenum">
              <a:rPr lang="pl-PL" smtClean="0"/>
              <a:pPr>
                <a:defRPr/>
              </a:pPr>
              <a:t>‹#›</a:t>
            </a:fld>
            <a:endParaRPr lang="pl-PL" dirty="0"/>
          </a:p>
        </p:txBody>
      </p:sp>
    </p:spTree>
    <p:extLst>
      <p:ext uri="{BB962C8B-B14F-4D97-AF65-F5344CB8AC3E}">
        <p14:creationId xmlns:p14="http://schemas.microsoft.com/office/powerpoint/2010/main" val="165948085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086F290F-0930-4719-AA11-5C9146D99E16}" type="slidenum">
              <a:rPr lang="pl-PL" smtClean="0"/>
              <a:pPr>
                <a:defRPr/>
              </a:pPr>
              <a:t>‹#›</a:t>
            </a:fld>
            <a:endParaRPr lang="pl-PL" dirty="0"/>
          </a:p>
        </p:txBody>
      </p:sp>
    </p:spTree>
    <p:extLst>
      <p:ext uri="{BB962C8B-B14F-4D97-AF65-F5344CB8AC3E}">
        <p14:creationId xmlns:p14="http://schemas.microsoft.com/office/powerpoint/2010/main" val="281116351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8E8FF8-7B2F-4804-919D-82DADDA65536}" type="slidenum">
              <a:rPr lang="pl-PL" smtClean="0"/>
              <a:pPr>
                <a:defRPr/>
              </a:pPr>
              <a:t>‹#›</a:t>
            </a:fld>
            <a:endParaRPr lang="pl-PL" dirty="0"/>
          </a:p>
        </p:txBody>
      </p:sp>
    </p:spTree>
    <p:extLst>
      <p:ext uri="{BB962C8B-B14F-4D97-AF65-F5344CB8AC3E}">
        <p14:creationId xmlns:p14="http://schemas.microsoft.com/office/powerpoint/2010/main" val="14500119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ransition>
    <p:fade thruBlk="1"/>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571FDBA1-C20B-CBFF-E739-A57CCCFB7C34}"/>
              </a:ext>
            </a:extLst>
          </p:cNvPr>
          <p:cNvSpPr>
            <a:spLocks noChangeArrowheads="1"/>
          </p:cNvSpPr>
          <p:nvPr/>
        </p:nvSpPr>
        <p:spPr bwMode="auto">
          <a:xfrm>
            <a:off x="696000" y="2711745"/>
            <a:ext cx="10799999" cy="3860834"/>
          </a:xfrm>
          <a:prstGeom prst="rect">
            <a:avLst/>
          </a:prstGeom>
          <a:solidFill>
            <a:schemeClr val="bg1"/>
          </a:solidFill>
          <a:ln>
            <a:solidFill>
              <a:srgbClr val="002060"/>
            </a:solidFill>
            <a:headEnd/>
            <a:tailEnd/>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lang="pl-PL" sz="2400" b="1" dirty="0">
                <a:solidFill>
                  <a:srgbClr val="002060"/>
                </a:solidFill>
                <a:latin typeface="Arial Narrow" pitchFamily="34" charset="0"/>
              </a:rPr>
              <a:t>Wykonanie dokumentacji projektowej wraz z uzyskaniem decyzji o zezwoleniu </a:t>
            </a:r>
            <a:br>
              <a:rPr lang="pl-PL" sz="2400" b="1" dirty="0">
                <a:solidFill>
                  <a:srgbClr val="002060"/>
                </a:solidFill>
                <a:latin typeface="Arial Narrow" pitchFamily="34" charset="0"/>
              </a:rPr>
            </a:br>
            <a:r>
              <a:rPr lang="pl-PL" sz="2400" b="1" dirty="0">
                <a:solidFill>
                  <a:srgbClr val="002060"/>
                </a:solidFill>
                <a:latin typeface="Arial Narrow" pitchFamily="34" charset="0"/>
              </a:rPr>
              <a:t>na realizację inwestycji drogowej dla zadania:</a:t>
            </a:r>
          </a:p>
          <a:p>
            <a:pPr algn="ctr">
              <a:spcBef>
                <a:spcPts val="0"/>
              </a:spcBef>
              <a:defRPr/>
            </a:pPr>
            <a:endParaRPr lang="pl-PL" sz="2400" b="1" dirty="0">
              <a:solidFill>
                <a:srgbClr val="002060"/>
              </a:solidFill>
              <a:latin typeface="Arial Narrow" pitchFamily="34" charset="0"/>
            </a:endParaRPr>
          </a:p>
          <a:p>
            <a:pPr algn="ctr">
              <a:spcBef>
                <a:spcPts val="0"/>
              </a:spcBef>
              <a:defRPr/>
            </a:pPr>
            <a:r>
              <a:rPr lang="pl-PL" sz="2400" b="1" u="sng" dirty="0">
                <a:solidFill>
                  <a:srgbClr val="002060"/>
                </a:solidFill>
                <a:latin typeface="Arial Narrow" pitchFamily="34" charset="0"/>
              </a:rPr>
              <a:t>„Rozbudowa drogi wojewódzkiej nr 538 na odcinku Nowe Miasto Lubawskie – Uzdowo”</a:t>
            </a:r>
            <a:br>
              <a:rPr lang="pl-PL" sz="2400" b="1" u="sng" dirty="0">
                <a:solidFill>
                  <a:srgbClr val="002060"/>
                </a:solidFill>
                <a:latin typeface="Arial Narrow" pitchFamily="34" charset="0"/>
              </a:rPr>
            </a:br>
            <a:r>
              <a:rPr lang="pl-PL" sz="2400" b="1" u="sng" dirty="0">
                <a:solidFill>
                  <a:srgbClr val="002060"/>
                </a:solidFill>
                <a:latin typeface="Arial Narrow" pitchFamily="34" charset="0"/>
              </a:rPr>
              <a:t>z podziałem na części:</a:t>
            </a:r>
          </a:p>
          <a:p>
            <a:pPr algn="ctr">
              <a:spcBef>
                <a:spcPts val="0"/>
              </a:spcBef>
              <a:defRPr/>
            </a:pPr>
            <a:r>
              <a:rPr lang="pl-PL" sz="2400" b="1" u="sng" dirty="0">
                <a:solidFill>
                  <a:srgbClr val="002060"/>
                </a:solidFill>
                <a:latin typeface="Arial Narrow" pitchFamily="34" charset="0"/>
              </a:rPr>
              <a:t>Część 1: DK 15 (obwodnica Nowego Miasta Lubawskiego) – skrzyżowanie DW 541 (Grodziczno)</a:t>
            </a:r>
          </a:p>
          <a:p>
            <a:pPr algn="ctr">
              <a:spcBef>
                <a:spcPts val="0"/>
              </a:spcBef>
              <a:defRPr/>
            </a:pPr>
            <a:endParaRPr lang="pl-PL" sz="2400" b="1" u="sng" dirty="0">
              <a:solidFill>
                <a:srgbClr val="002060"/>
              </a:solidFill>
              <a:latin typeface="Arial Narrow" pitchFamily="34" charset="0"/>
            </a:endParaRPr>
          </a:p>
          <a:p>
            <a:pPr algn="ctr">
              <a:spcBef>
                <a:spcPts val="0"/>
              </a:spcBef>
              <a:defRPr/>
            </a:pPr>
            <a:r>
              <a:rPr lang="pl-PL" sz="2400" b="1" u="sng" dirty="0">
                <a:solidFill>
                  <a:srgbClr val="002060"/>
                </a:solidFill>
                <a:latin typeface="Arial Narrow" pitchFamily="34" charset="0"/>
              </a:rPr>
              <a:t>Część 2: skrzyżowanie DW 541 (Grodziczno) – skrzyżowanie DW 542 (Uzdowo 002)</a:t>
            </a:r>
          </a:p>
        </p:txBody>
      </p:sp>
      <p:sp>
        <p:nvSpPr>
          <p:cNvPr id="6" name="Symbol zastępczy numeru slajdu 4">
            <a:extLst>
              <a:ext uri="{FF2B5EF4-FFF2-40B4-BE49-F238E27FC236}">
                <a16:creationId xmlns:a16="http://schemas.microsoft.com/office/drawing/2014/main" id="{7C4035BF-2984-0011-D583-595B2F6C262B}"/>
              </a:ext>
            </a:extLst>
          </p:cNvPr>
          <p:cNvSpPr txBox="1">
            <a:spLocks/>
          </p:cNvSpPr>
          <p:nvPr/>
        </p:nvSpPr>
        <p:spPr>
          <a:xfrm>
            <a:off x="11088555" y="6248400"/>
            <a:ext cx="798645" cy="457200"/>
          </a:xfrm>
          <a:prstGeom prst="rect">
            <a:avLst/>
          </a:prstGeom>
        </p:spPr>
        <p:txBody>
          <a:bodyPr/>
          <a:ls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pl-PL" sz="1200" dirty="0">
              <a:solidFill>
                <a:schemeClr val="bg1">
                  <a:lumMod val="75000"/>
                </a:schemeClr>
              </a:solidFill>
            </a:endParaRPr>
          </a:p>
        </p:txBody>
      </p:sp>
      <p:sp>
        <p:nvSpPr>
          <p:cNvPr id="7" name="Rectangle 1030">
            <a:extLst>
              <a:ext uri="{FF2B5EF4-FFF2-40B4-BE49-F238E27FC236}">
                <a16:creationId xmlns:a16="http://schemas.microsoft.com/office/drawing/2014/main" id="{EE1B3249-490B-F515-5907-6703E2C8A0F5}"/>
              </a:ext>
            </a:extLst>
          </p:cNvPr>
          <p:cNvSpPr>
            <a:spLocks noChangeArrowheads="1"/>
          </p:cNvSpPr>
          <p:nvPr/>
        </p:nvSpPr>
        <p:spPr bwMode="auto">
          <a:xfrm>
            <a:off x="3576000" y="1902577"/>
            <a:ext cx="4824496" cy="504056"/>
          </a:xfrm>
          <a:prstGeom prst="rect">
            <a:avLst/>
          </a:prstGeom>
          <a:ln>
            <a:solidFill>
              <a:srgbClr val="FF6600"/>
            </a:solidFill>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pl-PL" sz="2800" b="1" dirty="0">
                <a:solidFill>
                  <a:srgbClr val="FF6600"/>
                </a:solidFill>
                <a:latin typeface="Arial Narrow" pitchFamily="34" charset="0"/>
              </a:rPr>
              <a:t>SPOTKANIE INFORMACYJNE</a:t>
            </a:r>
          </a:p>
        </p:txBody>
      </p:sp>
      <p:pic>
        <p:nvPicPr>
          <p:cNvPr id="8" name="Obraz 7">
            <a:extLst>
              <a:ext uri="{FF2B5EF4-FFF2-40B4-BE49-F238E27FC236}">
                <a16:creationId xmlns:a16="http://schemas.microsoft.com/office/drawing/2014/main" id="{490979D8-C6DE-26DC-F5F8-37C4B562B6BD}"/>
              </a:ext>
            </a:extLst>
          </p:cNvPr>
          <p:cNvPicPr>
            <a:picLocks noChangeAspect="1"/>
          </p:cNvPicPr>
          <p:nvPr/>
        </p:nvPicPr>
        <p:blipFill>
          <a:blip r:embed="rId2"/>
          <a:stretch>
            <a:fillRect/>
          </a:stretch>
        </p:blipFill>
        <p:spPr>
          <a:xfrm>
            <a:off x="7840424" y="288166"/>
            <a:ext cx="3295577" cy="1008112"/>
          </a:xfrm>
          <a:prstGeom prst="rect">
            <a:avLst/>
          </a:prstGeom>
        </p:spPr>
      </p:pic>
      <p:pic>
        <p:nvPicPr>
          <p:cNvPr id="2" name="Picture 3">
            <a:extLst>
              <a:ext uri="{FF2B5EF4-FFF2-40B4-BE49-F238E27FC236}">
                <a16:creationId xmlns:a16="http://schemas.microsoft.com/office/drawing/2014/main" id="{9D8F13B5-3FC3-5D1C-FA83-EF0A26D56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1" y="74380"/>
            <a:ext cx="2520000" cy="152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03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0C2D2E37-87F0-50D8-A462-A887EADA1901}"/>
              </a:ext>
            </a:extLst>
          </p:cNvPr>
          <p:cNvSpPr>
            <a:spLocks noChangeArrowheads="1"/>
          </p:cNvSpPr>
          <p:nvPr/>
        </p:nvSpPr>
        <p:spPr bwMode="auto">
          <a:xfrm>
            <a:off x="696000" y="170219"/>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PODSTAWOWE PARAMETRY TECHNICZNE</a:t>
            </a:r>
          </a:p>
        </p:txBody>
      </p:sp>
      <p:graphicFrame>
        <p:nvGraphicFramePr>
          <p:cNvPr id="5" name="Tabela 4">
            <a:extLst>
              <a:ext uri="{FF2B5EF4-FFF2-40B4-BE49-F238E27FC236}">
                <a16:creationId xmlns:a16="http://schemas.microsoft.com/office/drawing/2014/main" id="{572B4A82-33D6-EE82-8DE1-860F9E904EC0}"/>
              </a:ext>
            </a:extLst>
          </p:cNvPr>
          <p:cNvGraphicFramePr>
            <a:graphicFrameLocks noGrp="1"/>
          </p:cNvGraphicFramePr>
          <p:nvPr>
            <p:extLst>
              <p:ext uri="{D42A27DB-BD31-4B8C-83A1-F6EECF244321}">
                <p14:modId xmlns:p14="http://schemas.microsoft.com/office/powerpoint/2010/main" val="2483898355"/>
              </p:ext>
            </p:extLst>
          </p:nvPr>
        </p:nvGraphicFramePr>
        <p:xfrm>
          <a:off x="3036000" y="1998549"/>
          <a:ext cx="6120000" cy="2860902"/>
        </p:xfrm>
        <a:graphic>
          <a:graphicData uri="http://schemas.openxmlformats.org/drawingml/2006/table">
            <a:tbl>
              <a:tblPr firstRow="1" bandRow="1">
                <a:tableStyleId>{5C22544A-7EE6-4342-B048-85BDC9FD1C3A}</a:tableStyleId>
              </a:tblPr>
              <a:tblGrid>
                <a:gridCol w="3798437">
                  <a:extLst>
                    <a:ext uri="{9D8B030D-6E8A-4147-A177-3AD203B41FA5}">
                      <a16:colId xmlns:a16="http://schemas.microsoft.com/office/drawing/2014/main" val="20000"/>
                    </a:ext>
                  </a:extLst>
                </a:gridCol>
                <a:gridCol w="2321563">
                  <a:extLst>
                    <a:ext uri="{9D8B030D-6E8A-4147-A177-3AD203B41FA5}">
                      <a16:colId xmlns:a16="http://schemas.microsoft.com/office/drawing/2014/main" val="20001"/>
                    </a:ext>
                  </a:extLst>
                </a:gridCol>
              </a:tblGrid>
              <a:tr h="195985">
                <a:tc>
                  <a:txBody>
                    <a:bodyPr/>
                    <a:lstStyle/>
                    <a:p>
                      <a:r>
                        <a:rPr lang="pl-PL" sz="1800" dirty="0">
                          <a:solidFill>
                            <a:srgbClr val="002060"/>
                          </a:solidFill>
                        </a:rPr>
                        <a:t>Drogi gminne</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endParaRPr lang="pl-PL" sz="1800" dirty="0">
                        <a:solidFill>
                          <a:srgbClr val="002060"/>
                        </a:solidFill>
                      </a:endParaRP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15857">
                <a:tc>
                  <a:txBody>
                    <a:bodyPr/>
                    <a:lstStyle/>
                    <a:p>
                      <a:r>
                        <a:rPr lang="pl-PL" sz="1800" dirty="0">
                          <a:solidFill>
                            <a:srgbClr val="002060"/>
                          </a:solidFill>
                        </a:rPr>
                        <a:t>Klasa drogi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L/D</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5857">
                <a:tc>
                  <a:txBody>
                    <a:bodyPr/>
                    <a:lstStyle/>
                    <a:p>
                      <a:r>
                        <a:rPr lang="pl-PL" sz="1800" dirty="0">
                          <a:solidFill>
                            <a:srgbClr val="002060"/>
                          </a:solidFill>
                        </a:rPr>
                        <a:t>Dopuszczalny nacisk</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100 </a:t>
                      </a:r>
                      <a:r>
                        <a:rPr lang="pl-PL" sz="1800" b="1" dirty="0" err="1">
                          <a:solidFill>
                            <a:srgbClr val="002060"/>
                          </a:solidFill>
                        </a:rPr>
                        <a:t>kN</a:t>
                      </a:r>
                      <a:r>
                        <a:rPr lang="pl-PL" sz="1800" b="1" dirty="0">
                          <a:solidFill>
                            <a:srgbClr val="002060"/>
                          </a:solidFill>
                        </a:rPr>
                        <a:t>/oś</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555206714"/>
                  </a:ext>
                </a:extLst>
              </a:tr>
              <a:tr h="415857">
                <a:tc>
                  <a:txBody>
                    <a:bodyPr/>
                    <a:lstStyle/>
                    <a:p>
                      <a:r>
                        <a:rPr lang="pl-PL" sz="1800" dirty="0">
                          <a:solidFill>
                            <a:srgbClr val="002060"/>
                          </a:solidFill>
                        </a:rPr>
                        <a:t>Prędkość projektowa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30 km/h</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5857">
                <a:tc>
                  <a:txBody>
                    <a:bodyPr/>
                    <a:lstStyle/>
                    <a:p>
                      <a:r>
                        <a:rPr lang="pl-PL" sz="1800" dirty="0">
                          <a:solidFill>
                            <a:srgbClr val="002060"/>
                          </a:solidFill>
                        </a:rPr>
                        <a:t>Skrajnia pionowa</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4,5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5857">
                <a:tc>
                  <a:txBody>
                    <a:bodyPr/>
                    <a:lstStyle/>
                    <a:p>
                      <a:r>
                        <a:rPr lang="pl-PL" sz="1800" dirty="0">
                          <a:solidFill>
                            <a:srgbClr val="002060"/>
                          </a:solidFill>
                        </a:rPr>
                        <a:t>Szerokość jezdni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5,00 / 5,50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5857">
                <a:tc>
                  <a:txBody>
                    <a:bodyPr/>
                    <a:lstStyle/>
                    <a:p>
                      <a:r>
                        <a:rPr lang="pl-PL" sz="1800" dirty="0">
                          <a:solidFill>
                            <a:srgbClr val="002060"/>
                          </a:solidFill>
                        </a:rPr>
                        <a:t>Szerokość chodników</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2,00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94855557"/>
                  </a:ext>
                </a:extLst>
              </a:tr>
            </a:tbl>
          </a:graphicData>
        </a:graphic>
      </p:graphicFrame>
    </p:spTree>
    <p:extLst>
      <p:ext uri="{BB962C8B-B14F-4D97-AF65-F5344CB8AC3E}">
        <p14:creationId xmlns:p14="http://schemas.microsoft.com/office/powerpoint/2010/main" val="20019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4F2B2DD7-3290-95AF-B653-4134F1B40120}"/>
              </a:ext>
            </a:extLst>
          </p:cNvPr>
          <p:cNvSpPr>
            <a:spLocks noChangeArrowheads="1"/>
          </p:cNvSpPr>
          <p:nvPr/>
        </p:nvSpPr>
        <p:spPr bwMode="auto">
          <a:xfrm>
            <a:off x="696000" y="189000"/>
            <a:ext cx="576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ROZWIĄZANIA PROJEKTOWE </a:t>
            </a:r>
          </a:p>
        </p:txBody>
      </p:sp>
      <p:sp>
        <p:nvSpPr>
          <p:cNvPr id="5" name="Prostokąt 4">
            <a:extLst>
              <a:ext uri="{FF2B5EF4-FFF2-40B4-BE49-F238E27FC236}">
                <a16:creationId xmlns:a16="http://schemas.microsoft.com/office/drawing/2014/main" id="{CCFABAB9-446D-C1C3-9359-04B838262605}"/>
              </a:ext>
            </a:extLst>
          </p:cNvPr>
          <p:cNvSpPr/>
          <p:nvPr/>
        </p:nvSpPr>
        <p:spPr>
          <a:xfrm>
            <a:off x="696000" y="1629000"/>
            <a:ext cx="10800000" cy="3924151"/>
          </a:xfrm>
          <a:prstGeom prst="rect">
            <a:avLst/>
          </a:prstGeom>
        </p:spPr>
        <p:txBody>
          <a:bodyPr wrap="square" anchor="t">
            <a:spAutoFit/>
          </a:bodyPr>
          <a:lstStyle/>
          <a:p>
            <a:pPr algn="just" defTabSz="324000">
              <a:spcBef>
                <a:spcPts val="0"/>
              </a:spcBef>
              <a:spcAft>
                <a:spcPts val="600"/>
              </a:spcAft>
            </a:pPr>
            <a:r>
              <a:rPr lang="pl-PL" sz="1800" b="1" dirty="0">
                <a:solidFill>
                  <a:srgbClr val="002060"/>
                </a:solidFill>
                <a:latin typeface="Arial" panose="020B0604020202020204" pitchFamily="34" charset="0"/>
                <a:cs typeface="Arial" panose="020B0604020202020204" pitchFamily="34" charset="0"/>
              </a:rPr>
              <a:t>OBSŁUGA TERENÓW SĄSIADUJĄCYCH Z DROGĄ WOJEWÓDZKĄ</a:t>
            </a:r>
          </a:p>
          <a:p>
            <a:pPr algn="just" defTabSz="540000"/>
            <a:r>
              <a:rPr lang="pl-PL" sz="1800" dirty="0">
                <a:solidFill>
                  <a:srgbClr val="002060"/>
                </a:solidFill>
                <a:latin typeface="Arial" panose="020B0604020202020204" pitchFamily="34" charset="0"/>
                <a:cs typeface="Arial" panose="020B0604020202020204" pitchFamily="34" charset="0"/>
              </a:rPr>
              <a:t>Powiązanie projektowanej drogi wojewódzkiej nr 538 z innymi drogami publicznymi planuję się wyłącznie za pośrednictwem skrzyżowań dostosowanych do natężenia ruchu oraz wymagań obsługi przyległych terenów</a:t>
            </a:r>
          </a:p>
          <a:p>
            <a:pPr algn="just" defTabSz="540000"/>
            <a:r>
              <a:rPr lang="pl-PL" sz="1800" dirty="0">
                <a:solidFill>
                  <a:srgbClr val="002060"/>
                </a:solidFill>
                <a:latin typeface="Arial" panose="020B0604020202020204" pitchFamily="34" charset="0"/>
                <a:cs typeface="Arial" panose="020B0604020202020204" pitchFamily="34" charset="0"/>
              </a:rPr>
              <a:t>Wszystkie działki położone w obszarze inwestycji, które w obecnym stanie mają zapewniony dostęp do dróg publicznych, po wykonaniu inwestycji będą miały zapewniony dostęp do przebudowywanych lub istniejących dróg publicznych, poprzez zjazdy indywidualne, publiczne oraz jezdnie dodatkowe prowadzone wzdłuż trasy głównej oraz przejazdy drogowe. </a:t>
            </a:r>
          </a:p>
          <a:p>
            <a:pPr algn="just" defTabSz="324000">
              <a:spcBef>
                <a:spcPts val="0"/>
              </a:spcBef>
              <a:spcAft>
                <a:spcPts val="600"/>
              </a:spcAft>
            </a:pPr>
            <a:endParaRPr lang="pl-PL" sz="1800" b="1" dirty="0">
              <a:solidFill>
                <a:srgbClr val="002060"/>
              </a:solidFill>
              <a:latin typeface="Arial" panose="020B0604020202020204" pitchFamily="34" charset="0"/>
              <a:cs typeface="Arial" panose="020B0604020202020204" pitchFamily="34" charset="0"/>
            </a:endParaRPr>
          </a:p>
          <a:p>
            <a:pPr algn="just" defTabSz="324000">
              <a:spcBef>
                <a:spcPts val="0"/>
              </a:spcBef>
              <a:spcAft>
                <a:spcPts val="600"/>
              </a:spcAft>
            </a:pPr>
            <a:r>
              <a:rPr lang="pl-PL" sz="1800" b="1" dirty="0">
                <a:solidFill>
                  <a:srgbClr val="002060"/>
                </a:solidFill>
                <a:latin typeface="Arial" panose="020B0604020202020204" pitchFamily="34" charset="0"/>
                <a:cs typeface="Arial" panose="020B0604020202020204" pitchFamily="34" charset="0"/>
              </a:rPr>
              <a:t>RUCH PIESZY I ROWEROWY</a:t>
            </a:r>
          </a:p>
          <a:p>
            <a:pPr algn="just" defTabSz="540000"/>
            <a:r>
              <a:rPr lang="pl-PL" sz="1800" dirty="0">
                <a:solidFill>
                  <a:srgbClr val="002060"/>
                </a:solidFill>
                <a:latin typeface="Arial" panose="020B0604020202020204" pitchFamily="34" charset="0"/>
                <a:cs typeface="Arial" panose="020B0604020202020204" pitchFamily="34" charset="0"/>
              </a:rPr>
              <a:t>Na wniosek Inwestora zaprojektowano ścieżkę pieszo-rowerową na całej długości rozbudowywanej drogi wojewódzkiej. Na terenach zbudowanych oraz przy zatokach autobusowych dodatkowo zostały zaprojektowane chodniki dla pieszych.</a:t>
            </a:r>
            <a:endParaRPr lang="pl-PL" sz="1800" b="1"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14E772C5-AA45-604B-3C45-557372D28957}"/>
              </a:ext>
            </a:extLst>
          </p:cNvPr>
          <p:cNvSpPr>
            <a:spLocks noChangeArrowheads="1"/>
          </p:cNvSpPr>
          <p:nvPr/>
        </p:nvSpPr>
        <p:spPr bwMode="auto">
          <a:xfrm>
            <a:off x="696000" y="105961"/>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OCHRONA ŚRODOWISKA</a:t>
            </a:r>
          </a:p>
        </p:txBody>
      </p:sp>
      <p:sp>
        <p:nvSpPr>
          <p:cNvPr id="5" name="Prostokąt 4">
            <a:extLst>
              <a:ext uri="{FF2B5EF4-FFF2-40B4-BE49-F238E27FC236}">
                <a16:creationId xmlns:a16="http://schemas.microsoft.com/office/drawing/2014/main" id="{2BF51CE4-66B1-792E-C049-E265D142611D}"/>
              </a:ext>
            </a:extLst>
          </p:cNvPr>
          <p:cNvSpPr/>
          <p:nvPr/>
        </p:nvSpPr>
        <p:spPr>
          <a:xfrm>
            <a:off x="696000" y="942574"/>
            <a:ext cx="10800000" cy="5824671"/>
          </a:xfrm>
          <a:prstGeom prst="rect">
            <a:avLst/>
          </a:prstGeom>
        </p:spPr>
        <p:txBody>
          <a:bodyPr wrap="square" anchor="t">
            <a:spAutoFit/>
          </a:bodyPr>
          <a:lstStyle/>
          <a:p>
            <a:pPr>
              <a:spcAft>
                <a:spcPts val="0"/>
              </a:spcAft>
            </a:pPr>
            <a:r>
              <a:rPr lang="pl-PL" sz="1700" b="1" dirty="0">
                <a:solidFill>
                  <a:srgbClr val="002060"/>
                </a:solidFill>
                <a:latin typeface="Arial" panose="020B0604020202020204" pitchFamily="34" charset="0"/>
                <a:cs typeface="Arial" panose="020B0604020202020204" pitchFamily="34" charset="0"/>
              </a:rPr>
              <a:t>Planowana inwestycja przebiega przez następujące elementy przyrody:</a:t>
            </a:r>
          </a:p>
          <a:p>
            <a:pPr>
              <a:spcAft>
                <a:spcPts val="0"/>
              </a:spcAft>
            </a:pPr>
            <a:endParaRPr lang="pl-PL" sz="1700" b="1" dirty="0">
              <a:solidFill>
                <a:srgbClr val="002060"/>
              </a:solidFill>
              <a:latin typeface="Arial" panose="020B0604020202020204" pitchFamily="34" charset="0"/>
              <a:cs typeface="Arial" panose="020B0604020202020204" pitchFamily="34" charset="0"/>
            </a:endParaRPr>
          </a:p>
          <a:p>
            <a:pPr>
              <a:spcAft>
                <a:spcPts val="0"/>
              </a:spcAft>
            </a:pPr>
            <a:r>
              <a:rPr lang="pl-PL" sz="1700" b="1" dirty="0">
                <a:solidFill>
                  <a:srgbClr val="002060"/>
                </a:solidFill>
                <a:latin typeface="Arial" panose="020B0604020202020204" pitchFamily="34" charset="0"/>
                <a:cs typeface="Arial" panose="020B0604020202020204" pitchFamily="34" charset="0"/>
              </a:rPr>
              <a:t>Parki Krajobrazowe:</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Wielski Park Krajobrazowy</a:t>
            </a:r>
          </a:p>
          <a:p>
            <a:pPr>
              <a:spcBef>
                <a:spcPts val="300"/>
              </a:spcBef>
              <a:spcAft>
                <a:spcPts val="0"/>
              </a:spcAft>
            </a:pPr>
            <a:endParaRPr lang="pl-PL" sz="1700" b="1" dirty="0">
              <a:solidFill>
                <a:srgbClr val="002060"/>
              </a:solidFill>
              <a:latin typeface="Arial" panose="020B0604020202020204" pitchFamily="34" charset="0"/>
              <a:cs typeface="Arial" panose="020B0604020202020204" pitchFamily="34" charset="0"/>
            </a:endParaRPr>
          </a:p>
          <a:p>
            <a:pPr>
              <a:spcBef>
                <a:spcPts val="300"/>
              </a:spcBef>
              <a:spcAft>
                <a:spcPts val="0"/>
              </a:spcAft>
            </a:pPr>
            <a:r>
              <a:rPr lang="pl-PL" sz="1700" b="1" dirty="0">
                <a:solidFill>
                  <a:srgbClr val="002060"/>
                </a:solidFill>
                <a:latin typeface="Arial" panose="020B0604020202020204" pitchFamily="34" charset="0"/>
                <a:cs typeface="Arial" panose="020B0604020202020204" pitchFamily="34" charset="0"/>
              </a:rPr>
              <a:t>Obszary Chronionego Krajobrazu:</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„Doliny rzeki </a:t>
            </a:r>
            <a:r>
              <a:rPr lang="pl-PL" sz="1700" dirty="0" err="1">
                <a:solidFill>
                  <a:srgbClr val="002060"/>
                </a:solidFill>
                <a:latin typeface="Arial" panose="020B0604020202020204" pitchFamily="34" charset="0"/>
                <a:cs typeface="Arial" panose="020B0604020202020204" pitchFamily="34" charset="0"/>
              </a:rPr>
              <a:t>Wel</a:t>
            </a:r>
            <a:r>
              <a:rPr lang="pl-PL" sz="1700" dirty="0">
                <a:solidFill>
                  <a:srgbClr val="002060"/>
                </a:solidFill>
                <a:latin typeface="Arial" panose="020B0604020202020204" pitchFamily="34" charset="0"/>
                <a:cs typeface="Arial" panose="020B0604020202020204" pitchFamily="34" charset="0"/>
              </a:rPr>
              <a:t>”</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„Doliny Dolnej Drwęcy”</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a:t>
            </a:r>
            <a:r>
              <a:rPr lang="pl-PL" sz="1700" dirty="0" err="1">
                <a:solidFill>
                  <a:srgbClr val="002060"/>
                </a:solidFill>
                <a:latin typeface="Arial" panose="020B0604020202020204" pitchFamily="34" charset="0"/>
                <a:cs typeface="Arial" panose="020B0604020202020204" pitchFamily="34" charset="0"/>
              </a:rPr>
              <a:t>Hartowiecki</a:t>
            </a:r>
            <a:r>
              <a:rPr lang="pl-PL" sz="1700" dirty="0">
                <a:solidFill>
                  <a:srgbClr val="002060"/>
                </a:solidFill>
                <a:latin typeface="Arial" panose="020B0604020202020204" pitchFamily="34" charset="0"/>
                <a:cs typeface="Arial" panose="020B0604020202020204" pitchFamily="34" charset="0"/>
              </a:rPr>
              <a:t>”</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a:t>
            </a:r>
            <a:r>
              <a:rPr lang="pl-PL" sz="1700" dirty="0" err="1">
                <a:solidFill>
                  <a:srgbClr val="002060"/>
                </a:solidFill>
                <a:latin typeface="Arial" panose="020B0604020202020204" pitchFamily="34" charset="0"/>
                <a:cs typeface="Arial" panose="020B0604020202020204" pitchFamily="34" charset="0"/>
              </a:rPr>
              <a:t>Buchnowski</a:t>
            </a:r>
            <a:r>
              <a:rPr lang="pl-PL" sz="1700" dirty="0">
                <a:solidFill>
                  <a:srgbClr val="002060"/>
                </a:solidFill>
                <a:latin typeface="Arial" panose="020B0604020202020204" pitchFamily="34" charset="0"/>
                <a:cs typeface="Arial" panose="020B0604020202020204" pitchFamily="34" charset="0"/>
              </a:rPr>
              <a:t>”</a:t>
            </a:r>
          </a:p>
          <a:p>
            <a:pPr marL="285750" indent="-285750">
              <a:spcBef>
                <a:spcPts val="300"/>
              </a:spcBef>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„Obszar Chronionego Krajobrazu Otuliny </a:t>
            </a:r>
            <a:r>
              <a:rPr lang="pl-PL" sz="1700" dirty="0" err="1">
                <a:solidFill>
                  <a:srgbClr val="002060"/>
                </a:solidFill>
                <a:latin typeface="Arial" panose="020B0604020202020204" pitchFamily="34" charset="0"/>
                <a:cs typeface="Arial" panose="020B0604020202020204" pitchFamily="34" charset="0"/>
              </a:rPr>
              <a:t>Welskiego</a:t>
            </a:r>
            <a:r>
              <a:rPr lang="pl-PL" sz="1700" dirty="0">
                <a:solidFill>
                  <a:srgbClr val="002060"/>
                </a:solidFill>
                <a:latin typeface="Arial" panose="020B0604020202020204" pitchFamily="34" charset="0"/>
                <a:cs typeface="Arial" panose="020B0604020202020204" pitchFamily="34" charset="0"/>
              </a:rPr>
              <a:t> Parku Krajobrazowego –Dębień”</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„Grzybiny”</a:t>
            </a:r>
          </a:p>
          <a:p>
            <a:pPr>
              <a:spcBef>
                <a:spcPts val="300"/>
              </a:spcBef>
              <a:spcAft>
                <a:spcPts val="0"/>
              </a:spcAft>
            </a:pPr>
            <a:endParaRPr lang="pl-PL" sz="1700" b="1" dirty="0">
              <a:solidFill>
                <a:srgbClr val="002060"/>
              </a:solidFill>
              <a:latin typeface="Arial" panose="020B0604020202020204" pitchFamily="34" charset="0"/>
              <a:cs typeface="Arial" panose="020B0604020202020204" pitchFamily="34" charset="0"/>
            </a:endParaRPr>
          </a:p>
          <a:p>
            <a:pPr>
              <a:spcAft>
                <a:spcPts val="0"/>
              </a:spcAft>
            </a:pPr>
            <a:r>
              <a:rPr lang="pl-PL" sz="1700" b="1" dirty="0">
                <a:solidFill>
                  <a:srgbClr val="002060"/>
                </a:solidFill>
                <a:latin typeface="Arial" panose="020B0604020202020204" pitchFamily="34" charset="0"/>
                <a:cs typeface="Arial" panose="020B0604020202020204" pitchFamily="34" charset="0"/>
              </a:rPr>
              <a:t>Obszary Natura 2000:</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„Dolina Drwęcy” PLH280001</a:t>
            </a:r>
          </a:p>
          <a:p>
            <a:pPr marL="285750" indent="-285750">
              <a:spcBef>
                <a:spcPts val="300"/>
              </a:spcBef>
              <a:spcAft>
                <a:spcPts val="0"/>
              </a:spcAft>
              <a:buFont typeface="Arial" panose="020B0604020202020204" pitchFamily="34" charset="0"/>
              <a:buChar char="•"/>
            </a:pPr>
            <a:r>
              <a:rPr lang="pl-PL" sz="1700" dirty="0">
                <a:solidFill>
                  <a:srgbClr val="002060"/>
                </a:solidFill>
                <a:latin typeface="Arial" panose="020B0604020202020204" pitchFamily="34" charset="0"/>
                <a:cs typeface="Arial" panose="020B0604020202020204" pitchFamily="34" charset="0"/>
              </a:rPr>
              <a:t>„Ostoja </a:t>
            </a:r>
            <a:r>
              <a:rPr lang="pl-PL" sz="1700" dirty="0" err="1">
                <a:solidFill>
                  <a:srgbClr val="002060"/>
                </a:solidFill>
                <a:latin typeface="Arial" panose="020B0604020202020204" pitchFamily="34" charset="0"/>
                <a:cs typeface="Arial" panose="020B0604020202020204" pitchFamily="34" charset="0"/>
              </a:rPr>
              <a:t>Welska</a:t>
            </a:r>
            <a:r>
              <a:rPr lang="pl-PL" sz="1700" dirty="0">
                <a:solidFill>
                  <a:srgbClr val="002060"/>
                </a:solidFill>
                <a:latin typeface="Arial" panose="020B0604020202020204" pitchFamily="34" charset="0"/>
                <a:cs typeface="Arial" panose="020B0604020202020204" pitchFamily="34" charset="0"/>
              </a:rPr>
              <a:t>” PLH280014 </a:t>
            </a:r>
          </a:p>
          <a:p>
            <a:pPr>
              <a:spcBef>
                <a:spcPts val="300"/>
              </a:spcBef>
              <a:spcAft>
                <a:spcPts val="0"/>
              </a:spcAft>
            </a:pPr>
            <a:endParaRPr lang="pl-PL" sz="1700" dirty="0">
              <a:solidFill>
                <a:srgbClr val="002060"/>
              </a:solidFill>
              <a:latin typeface="Arial" panose="020B0604020202020204" pitchFamily="34" charset="0"/>
              <a:cs typeface="Arial" panose="020B0604020202020204" pitchFamily="34" charset="0"/>
            </a:endParaRPr>
          </a:p>
          <a:p>
            <a:pPr>
              <a:spcAft>
                <a:spcPts val="0"/>
              </a:spcAft>
            </a:pPr>
            <a:r>
              <a:rPr lang="pl-PL" sz="1700" dirty="0">
                <a:solidFill>
                  <a:srgbClr val="002060"/>
                </a:solidFill>
                <a:latin typeface="Arial" panose="020B0604020202020204" pitchFamily="34" charset="0"/>
                <a:cs typeface="Arial" panose="020B0604020202020204" pitchFamily="34" charset="0"/>
              </a:rPr>
              <a:t>Analizowany obszar charakteryzuje się występowaniem obiektów zabytkowych wpisanych do rejestru zabytków,</a:t>
            </a:r>
            <a:br>
              <a:rPr lang="pl-PL" sz="1700" dirty="0">
                <a:solidFill>
                  <a:srgbClr val="002060"/>
                </a:solidFill>
                <a:latin typeface="Arial" panose="020B0604020202020204" pitchFamily="34" charset="0"/>
                <a:cs typeface="Arial" panose="020B0604020202020204" pitchFamily="34" charset="0"/>
              </a:rPr>
            </a:br>
            <a:r>
              <a:rPr lang="pl-PL" sz="1700" dirty="0">
                <a:solidFill>
                  <a:srgbClr val="002060"/>
                </a:solidFill>
                <a:latin typeface="Arial" panose="020B0604020202020204" pitchFamily="34" charset="0"/>
                <a:cs typeface="Arial" panose="020B0604020202020204" pitchFamily="34" charset="0"/>
              </a:rPr>
              <a:t>jak również obszarów i obiektów o właściwościach zabytkowych, historycznych i kulturowych. </a:t>
            </a:r>
          </a:p>
        </p:txBody>
      </p:sp>
    </p:spTree>
    <p:extLst>
      <p:ext uri="{BB962C8B-B14F-4D97-AF65-F5344CB8AC3E}">
        <p14:creationId xmlns:p14="http://schemas.microsoft.com/office/powerpoint/2010/main" val="2869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9538DAC3-2525-2C08-3B73-EFA477BA427B}"/>
              </a:ext>
            </a:extLst>
          </p:cNvPr>
          <p:cNvSpPr>
            <a:spLocks noChangeArrowheads="1"/>
          </p:cNvSpPr>
          <p:nvPr/>
        </p:nvSpPr>
        <p:spPr bwMode="auto">
          <a:xfrm>
            <a:off x="696000" y="189000"/>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DECYZJA ZRID</a:t>
            </a:r>
          </a:p>
        </p:txBody>
      </p:sp>
      <p:sp>
        <p:nvSpPr>
          <p:cNvPr id="5" name="Prostokąt 4">
            <a:extLst>
              <a:ext uri="{FF2B5EF4-FFF2-40B4-BE49-F238E27FC236}">
                <a16:creationId xmlns:a16="http://schemas.microsoft.com/office/drawing/2014/main" id="{D15248C8-7626-AF8A-EC63-3275A61C7977}"/>
              </a:ext>
            </a:extLst>
          </p:cNvPr>
          <p:cNvSpPr/>
          <p:nvPr/>
        </p:nvSpPr>
        <p:spPr>
          <a:xfrm>
            <a:off x="696000" y="2349000"/>
            <a:ext cx="11160000" cy="1985159"/>
          </a:xfrm>
          <a:prstGeom prst="rect">
            <a:avLst/>
          </a:prstGeom>
        </p:spPr>
        <p:txBody>
          <a:bodyPr wrap="square" anchor="t">
            <a:spAutoFit/>
          </a:bodyPr>
          <a:lstStyle/>
          <a:p>
            <a:pPr defTabSz="540000">
              <a:spcBef>
                <a:spcPts val="0"/>
              </a:spcBef>
              <a:spcAft>
                <a:spcPts val="600"/>
              </a:spcAft>
            </a:pPr>
            <a:r>
              <a:rPr lang="pl-PL" sz="1800" b="1" dirty="0">
                <a:solidFill>
                  <a:srgbClr val="002060"/>
                </a:solidFill>
                <a:latin typeface="Arial" panose="020B0604020202020204" pitchFamily="34" charset="0"/>
                <a:cs typeface="Arial" panose="020B0604020202020204" pitchFamily="34" charset="0"/>
              </a:rPr>
              <a:t>ODSZKODOWANIA ZA NIERUCHOMOŚCI ZAJĘTE POD PLANOWANĄ INWESTYCJĘ</a:t>
            </a:r>
          </a:p>
          <a:p>
            <a:pPr defTabSz="540000">
              <a:spcBef>
                <a:spcPts val="0"/>
              </a:spcBef>
              <a:spcAft>
                <a:spcPts val="600"/>
              </a:spcAft>
            </a:pPr>
            <a:r>
              <a:rPr lang="pl-PL" sz="1800" dirty="0">
                <a:solidFill>
                  <a:srgbClr val="002060"/>
                </a:solidFill>
                <a:latin typeface="Arial" panose="020B0604020202020204" pitchFamily="34" charset="0"/>
                <a:cs typeface="Arial" panose="020B0604020202020204" pitchFamily="34" charset="0"/>
              </a:rPr>
              <a:t>Kolejnym etapem w procesie przygotowania inwestycji będzie uzyskanie Decyzji o Zezwoleniu na Realizację Inwestycji Drogowej (ZRID). Organem właściwym do jej wydania jest Wojewoda Warmińsko-Mazurski.</a:t>
            </a:r>
          </a:p>
          <a:p>
            <a:pPr algn="just">
              <a:spcBef>
                <a:spcPts val="600"/>
              </a:spcBef>
              <a:spcAft>
                <a:spcPts val="600"/>
              </a:spcAft>
            </a:pPr>
            <a:r>
              <a:rPr lang="pl-PL" sz="1800" dirty="0">
                <a:solidFill>
                  <a:srgbClr val="002060"/>
                </a:solidFill>
                <a:latin typeface="Arial" panose="020B0604020202020204" pitchFamily="34" charset="0"/>
                <a:cs typeface="Arial" panose="020B0604020202020204" pitchFamily="34" charset="0"/>
              </a:rPr>
              <a:t>Na mocy decyzji ZRID nieruchomości zajęte pod pas drogowy stają się z mocy prawa własnością właściwego samorządu województwa, jednocześnie za zajętą nieruchomość lub jej część przysługuje odszkodowanie.</a:t>
            </a:r>
          </a:p>
        </p:txBody>
      </p:sp>
    </p:spTree>
    <p:extLst>
      <p:ext uri="{BB962C8B-B14F-4D97-AF65-F5344CB8AC3E}">
        <p14:creationId xmlns:p14="http://schemas.microsoft.com/office/powerpoint/2010/main" val="226478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76AAAA01-A31A-8DEE-6265-56A971C0160D}"/>
              </a:ext>
            </a:extLst>
          </p:cNvPr>
          <p:cNvSpPr>
            <a:spLocks noChangeArrowheads="1"/>
          </p:cNvSpPr>
          <p:nvPr/>
        </p:nvSpPr>
        <p:spPr bwMode="auto">
          <a:xfrm>
            <a:off x="696000" y="189000"/>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ODSZKODOWANIA</a:t>
            </a:r>
          </a:p>
        </p:txBody>
      </p:sp>
      <p:sp>
        <p:nvSpPr>
          <p:cNvPr id="5" name="Prostokąt 4">
            <a:extLst>
              <a:ext uri="{FF2B5EF4-FFF2-40B4-BE49-F238E27FC236}">
                <a16:creationId xmlns:a16="http://schemas.microsoft.com/office/drawing/2014/main" id="{FAA261BE-5E09-5793-5528-59B962C8AD51}"/>
              </a:ext>
            </a:extLst>
          </p:cNvPr>
          <p:cNvSpPr/>
          <p:nvPr/>
        </p:nvSpPr>
        <p:spPr>
          <a:xfrm>
            <a:off x="696000" y="1269000"/>
            <a:ext cx="11160000" cy="5124480"/>
          </a:xfrm>
          <a:prstGeom prst="rect">
            <a:avLst/>
          </a:prstGeom>
        </p:spPr>
        <p:txBody>
          <a:bodyPr wrap="square" anchor="t">
            <a:spAutoFit/>
          </a:bodyPr>
          <a:lstStyle/>
          <a:p>
            <a:pPr algn="just">
              <a:spcBef>
                <a:spcPts val="600"/>
              </a:spcBef>
              <a:spcAft>
                <a:spcPts val="600"/>
              </a:spcAft>
            </a:pPr>
            <a:r>
              <a:rPr lang="pl-PL" sz="1800" b="1" dirty="0">
                <a:solidFill>
                  <a:srgbClr val="002060"/>
                </a:solidFill>
                <a:latin typeface="Arial" panose="020B0604020202020204" pitchFamily="34" charset="0"/>
                <a:cs typeface="Arial" panose="020B0604020202020204" pitchFamily="34" charset="0"/>
              </a:rPr>
              <a:t>ODSZKODOWANIE ZA NIERUCHOMOŚCI PRZYSŁUGUJE:</a:t>
            </a:r>
          </a:p>
          <a:p>
            <a:pPr marL="285750" indent="-285750" algn="just">
              <a:spcBef>
                <a:spcPts val="60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dotychczasowym właścicielom nieruchomości</a:t>
            </a:r>
          </a:p>
          <a:p>
            <a:pPr marL="285750" indent="-285750" algn="just">
              <a:spcBef>
                <a:spcPts val="60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 użytkownikom wieczystym nieruchomości</a:t>
            </a:r>
          </a:p>
          <a:p>
            <a:pPr marL="266700" indent="-266700" algn="just">
              <a:spcBef>
                <a:spcPts val="60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 osobom, którym przysługuje do nieruchomości ograniczone prawo rzeczowe:</a:t>
            </a:r>
          </a:p>
          <a:p>
            <a:pPr marL="723900" lvl="1" indent="-266700" algn="just">
              <a:spcBef>
                <a:spcPts val="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użytkowanie,</a:t>
            </a:r>
          </a:p>
          <a:p>
            <a:pPr marL="723900" lvl="1" indent="-266700" algn="just">
              <a:spcBef>
                <a:spcPts val="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służebność,</a:t>
            </a:r>
          </a:p>
          <a:p>
            <a:pPr marL="723900" lvl="1" indent="-266700" algn="just">
              <a:spcBef>
                <a:spcPts val="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zastaw,</a:t>
            </a:r>
          </a:p>
          <a:p>
            <a:pPr marL="723900" lvl="1" indent="-266700" algn="just">
              <a:spcBef>
                <a:spcPts val="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spółdzielcze prawo do lokalu</a:t>
            </a:r>
          </a:p>
          <a:p>
            <a:pPr marL="723900" lvl="1" indent="-266700" algn="just">
              <a:spcBef>
                <a:spcPts val="0"/>
              </a:spcBef>
              <a:spcAft>
                <a:spcPts val="600"/>
              </a:spcAft>
              <a:buFont typeface="Arial" panose="020B0604020202020204" pitchFamily="34" charset="0"/>
              <a:buChar char="•"/>
            </a:pPr>
            <a:r>
              <a:rPr lang="pl-PL" sz="1800" dirty="0">
                <a:solidFill>
                  <a:srgbClr val="002060"/>
                </a:solidFill>
                <a:latin typeface="Arial" panose="020B0604020202020204" pitchFamily="34" charset="0"/>
                <a:cs typeface="Arial" panose="020B0604020202020204" pitchFamily="34" charset="0"/>
              </a:rPr>
              <a:t>hipoteka</a:t>
            </a:r>
          </a:p>
          <a:p>
            <a:pPr lvl="1" algn="just">
              <a:spcBef>
                <a:spcPts val="0"/>
              </a:spcBef>
              <a:spcAft>
                <a:spcPts val="0"/>
              </a:spcAft>
            </a:pPr>
            <a:endParaRPr lang="pl-PL" sz="1800"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pl-PL" sz="1800" dirty="0">
                <a:solidFill>
                  <a:srgbClr val="002060"/>
                </a:solidFill>
                <a:latin typeface="Arial" panose="020B0604020202020204" pitchFamily="34" charset="0"/>
                <a:cs typeface="Arial" panose="020B0604020202020204" pitchFamily="34" charset="0"/>
              </a:rPr>
              <a:t>Postępowanie w sprawie wypłaty odszkodowania jest wszczynane przez Wojewodę </a:t>
            </a:r>
            <a:r>
              <a:rPr lang="pl-PL" sz="1800" b="1" dirty="0">
                <a:solidFill>
                  <a:srgbClr val="002060"/>
                </a:solidFill>
                <a:latin typeface="Arial" panose="020B0604020202020204" pitchFamily="34" charset="0"/>
                <a:cs typeface="Arial" panose="020B0604020202020204" pitchFamily="34" charset="0"/>
              </a:rPr>
              <a:t>z urzędu</a:t>
            </a:r>
            <a:r>
              <a:rPr lang="pl-PL" sz="1800" dirty="0">
                <a:solidFill>
                  <a:srgbClr val="002060"/>
                </a:solidFill>
                <a:latin typeface="Arial" panose="020B0604020202020204" pitchFamily="34" charset="0"/>
                <a:cs typeface="Arial" panose="020B0604020202020204" pitchFamily="34" charset="0"/>
              </a:rPr>
              <a:t>, a więc właściciele nieruchomości nie muszą czynić żadnych dodatkowych starań, aby odszkodowanie otrzymać. </a:t>
            </a:r>
          </a:p>
          <a:p>
            <a:pPr algn="just">
              <a:spcBef>
                <a:spcPts val="600"/>
              </a:spcBef>
              <a:spcAft>
                <a:spcPts val="600"/>
              </a:spcAft>
            </a:pPr>
            <a:r>
              <a:rPr lang="pl-PL" sz="1800" dirty="0">
                <a:solidFill>
                  <a:srgbClr val="002060"/>
                </a:solidFill>
                <a:latin typeface="Arial" panose="020B0604020202020204" pitchFamily="34" charset="0"/>
                <a:cs typeface="Arial" panose="020B0604020202020204" pitchFamily="34" charset="0"/>
              </a:rPr>
              <a:t>Decyzję ustalającą wysokość odszkodowania wydaje Wojewoda w oparciu o operat szacunkowy sporządzony przez uprawnionego rzeczoznawcę majątkowego, powołanego przez Wojewodę. </a:t>
            </a:r>
          </a:p>
        </p:txBody>
      </p:sp>
    </p:spTree>
    <p:extLst>
      <p:ext uri="{BB962C8B-B14F-4D97-AF65-F5344CB8AC3E}">
        <p14:creationId xmlns:p14="http://schemas.microsoft.com/office/powerpoint/2010/main" val="298488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4">
            <a:extLst>
              <a:ext uri="{FF2B5EF4-FFF2-40B4-BE49-F238E27FC236}">
                <a16:creationId xmlns:a16="http://schemas.microsoft.com/office/drawing/2014/main" id="{7C4035BF-2984-0011-D583-595B2F6C262B}"/>
              </a:ext>
            </a:extLst>
          </p:cNvPr>
          <p:cNvSpPr txBox="1">
            <a:spLocks/>
          </p:cNvSpPr>
          <p:nvPr/>
        </p:nvSpPr>
        <p:spPr>
          <a:xfrm>
            <a:off x="11088555" y="6248400"/>
            <a:ext cx="798645" cy="457200"/>
          </a:xfrm>
          <a:prstGeom prst="rect">
            <a:avLst/>
          </a:prstGeom>
        </p:spPr>
        <p:txBody>
          <a:bodyPr/>
          <a:ls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pl-PL" sz="1200" dirty="0">
              <a:solidFill>
                <a:schemeClr val="bg1">
                  <a:lumMod val="75000"/>
                </a:schemeClr>
              </a:solidFill>
            </a:endParaRPr>
          </a:p>
        </p:txBody>
      </p:sp>
      <p:sp>
        <p:nvSpPr>
          <p:cNvPr id="7" name="Rectangle 1030">
            <a:extLst>
              <a:ext uri="{FF2B5EF4-FFF2-40B4-BE49-F238E27FC236}">
                <a16:creationId xmlns:a16="http://schemas.microsoft.com/office/drawing/2014/main" id="{EE1B3249-490B-F515-5907-6703E2C8A0F5}"/>
              </a:ext>
            </a:extLst>
          </p:cNvPr>
          <p:cNvSpPr>
            <a:spLocks noChangeArrowheads="1"/>
          </p:cNvSpPr>
          <p:nvPr/>
        </p:nvSpPr>
        <p:spPr bwMode="auto">
          <a:xfrm>
            <a:off x="3683752" y="3069000"/>
            <a:ext cx="4824496" cy="1497633"/>
          </a:xfrm>
          <a:prstGeom prst="rect">
            <a:avLst/>
          </a:prstGeom>
          <a:ln>
            <a:solidFill>
              <a:srgbClr val="FF6600"/>
            </a:solidFill>
            <a:headEnd/>
            <a:tailEnd/>
          </a:ln>
        </p:spPr>
        <p:style>
          <a:lnRef idx="2">
            <a:schemeClr val="accent2"/>
          </a:lnRef>
          <a:fillRef idx="1">
            <a:schemeClr val="lt1"/>
          </a:fillRef>
          <a:effectRef idx="0">
            <a:schemeClr val="accent2"/>
          </a:effectRef>
          <a:fontRef idx="minor">
            <a:schemeClr val="dk1"/>
          </a:fontRef>
        </p:style>
        <p:txBody>
          <a:bodyPr anchor="ctr"/>
          <a:lstStyle/>
          <a:p>
            <a:pPr algn="ctr">
              <a:spcBef>
                <a:spcPts val="600"/>
              </a:spcBef>
              <a:spcAft>
                <a:spcPts val="600"/>
              </a:spcAft>
              <a:defRPr/>
            </a:pPr>
            <a:r>
              <a:rPr lang="pl-PL" sz="2800" b="1" dirty="0">
                <a:solidFill>
                  <a:srgbClr val="FF6600"/>
                </a:solidFill>
                <a:latin typeface="Arial Narrow" pitchFamily="34" charset="0"/>
              </a:rPr>
              <a:t>KONIEC I CZĘŚCI PREZENTACJI</a:t>
            </a:r>
          </a:p>
          <a:p>
            <a:pPr algn="ctr">
              <a:spcBef>
                <a:spcPts val="600"/>
              </a:spcBef>
              <a:spcAft>
                <a:spcPts val="600"/>
              </a:spcAft>
              <a:defRPr/>
            </a:pPr>
            <a:r>
              <a:rPr lang="pl-PL" sz="2800" b="1" dirty="0">
                <a:solidFill>
                  <a:srgbClr val="FF6600"/>
                </a:solidFill>
                <a:latin typeface="Arial Narrow" pitchFamily="34" charset="0"/>
              </a:rPr>
              <a:t>DZIĘKUJEMY ZA UWAGĘ</a:t>
            </a:r>
          </a:p>
        </p:txBody>
      </p:sp>
      <p:pic>
        <p:nvPicPr>
          <p:cNvPr id="8" name="Obraz 7">
            <a:extLst>
              <a:ext uri="{FF2B5EF4-FFF2-40B4-BE49-F238E27FC236}">
                <a16:creationId xmlns:a16="http://schemas.microsoft.com/office/drawing/2014/main" id="{490979D8-C6DE-26DC-F5F8-37C4B562B6BD}"/>
              </a:ext>
            </a:extLst>
          </p:cNvPr>
          <p:cNvPicPr>
            <a:picLocks noChangeAspect="1"/>
          </p:cNvPicPr>
          <p:nvPr/>
        </p:nvPicPr>
        <p:blipFill>
          <a:blip r:embed="rId2"/>
          <a:stretch>
            <a:fillRect/>
          </a:stretch>
        </p:blipFill>
        <p:spPr>
          <a:xfrm>
            <a:off x="7840424" y="288166"/>
            <a:ext cx="3295577" cy="1008112"/>
          </a:xfrm>
          <a:prstGeom prst="rect">
            <a:avLst/>
          </a:prstGeom>
        </p:spPr>
      </p:pic>
      <p:pic>
        <p:nvPicPr>
          <p:cNvPr id="2" name="Picture 3">
            <a:extLst>
              <a:ext uri="{FF2B5EF4-FFF2-40B4-BE49-F238E27FC236}">
                <a16:creationId xmlns:a16="http://schemas.microsoft.com/office/drawing/2014/main" id="{9D8F13B5-3FC3-5D1C-FA83-EF0A26D56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1" y="74380"/>
            <a:ext cx="2520000" cy="152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68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0"/>
          <p:cNvSpPr>
            <a:spLocks noChangeArrowheads="1"/>
          </p:cNvSpPr>
          <p:nvPr/>
        </p:nvSpPr>
        <p:spPr bwMode="auto">
          <a:xfrm>
            <a:off x="696000" y="189000"/>
            <a:ext cx="576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AKCJA INFORMACYJNA</a:t>
            </a:r>
          </a:p>
        </p:txBody>
      </p:sp>
      <p:sp>
        <p:nvSpPr>
          <p:cNvPr id="7" name="Prostokąt 6"/>
          <p:cNvSpPr/>
          <p:nvPr/>
        </p:nvSpPr>
        <p:spPr>
          <a:xfrm>
            <a:off x="696000" y="1269000"/>
            <a:ext cx="10620000" cy="5016758"/>
          </a:xfrm>
          <a:prstGeom prst="rect">
            <a:avLst/>
          </a:prstGeom>
        </p:spPr>
        <p:txBody>
          <a:bodyPr wrap="square" anchor="t">
            <a:spAutoFit/>
          </a:bodyPr>
          <a:lstStyle/>
          <a:p>
            <a:pPr marL="0" lvl="1" indent="360363" algn="just" defTabSz="360000">
              <a:spcBef>
                <a:spcPts val="0"/>
              </a:spcBef>
              <a:spcAft>
                <a:spcPts val="600"/>
              </a:spcAft>
            </a:pPr>
            <a:r>
              <a:rPr lang="pl-PL" sz="1800" dirty="0">
                <a:solidFill>
                  <a:srgbClr val="002060"/>
                </a:solidFill>
                <a:latin typeface="Arial" charset="0"/>
                <a:cs typeface="Arial" charset="0"/>
              </a:rPr>
              <a:t>Materiały informacyjne dotyczące przebiegu trasy na odcinku przebiegającym przez dany teren gminy są dla Państwa dostępne w odpowiednim </a:t>
            </a:r>
            <a:r>
              <a:rPr lang="pl-PL" sz="1800" b="1" dirty="0">
                <a:solidFill>
                  <a:srgbClr val="002060"/>
                </a:solidFill>
                <a:latin typeface="Arial" charset="0"/>
                <a:cs typeface="Arial" charset="0"/>
              </a:rPr>
              <a:t>Urzędzie Gminy. </a:t>
            </a:r>
          </a:p>
          <a:p>
            <a:pPr marL="0" lvl="1" indent="360363" algn="just" defTabSz="360000">
              <a:spcBef>
                <a:spcPts val="0"/>
              </a:spcBef>
              <a:spcAft>
                <a:spcPts val="600"/>
              </a:spcAft>
            </a:pPr>
            <a:r>
              <a:rPr lang="pl-PL" sz="1800" dirty="0">
                <a:solidFill>
                  <a:srgbClr val="002060"/>
                </a:solidFill>
                <a:latin typeface="Arial" charset="0"/>
                <a:cs typeface="Arial" charset="0"/>
              </a:rPr>
              <a:t>Podpisane Formularze opinii dotyczące przedsięwzięcia można będzie składać w terminie </a:t>
            </a:r>
            <a:r>
              <a:rPr lang="pl-PL" sz="1800" b="1" dirty="0">
                <a:solidFill>
                  <a:srgbClr val="002060"/>
                </a:solidFill>
                <a:latin typeface="Arial" charset="0"/>
                <a:cs typeface="Arial" charset="0"/>
              </a:rPr>
              <a:t>7 dni od daty spotkania informacyjnego:</a:t>
            </a:r>
          </a:p>
          <a:p>
            <a:pPr marL="285750" lvl="1" indent="-285750" algn="just" defTabSz="360000">
              <a:spcBef>
                <a:spcPts val="0"/>
              </a:spcBef>
              <a:spcAft>
                <a:spcPts val="600"/>
              </a:spcAft>
              <a:buFont typeface="Arial" panose="020B0604020202020204" pitchFamily="34" charset="0"/>
              <a:buChar char="•"/>
            </a:pPr>
            <a:r>
              <a:rPr lang="pl-PL" sz="1800" dirty="0">
                <a:solidFill>
                  <a:srgbClr val="002060"/>
                </a:solidFill>
                <a:latin typeface="Arial" charset="0"/>
                <a:cs typeface="Arial" charset="0"/>
              </a:rPr>
              <a:t>pocztą tradycyjną na adres:</a:t>
            </a:r>
          </a:p>
          <a:p>
            <a:pPr marL="0" lvl="1" algn="just" defTabSz="360000">
              <a:spcBef>
                <a:spcPts val="0"/>
              </a:spcBef>
              <a:spcAft>
                <a:spcPts val="600"/>
              </a:spcAft>
            </a:pPr>
            <a:r>
              <a:rPr lang="pl-PL" sz="1800" dirty="0">
                <a:solidFill>
                  <a:srgbClr val="002060"/>
                </a:solidFill>
                <a:latin typeface="Arial" charset="0"/>
                <a:cs typeface="Arial" charset="0"/>
              </a:rPr>
              <a:t>	</a:t>
            </a:r>
            <a:r>
              <a:rPr lang="pl-PL" sz="1800" b="1" u="sng" dirty="0">
                <a:solidFill>
                  <a:srgbClr val="002060"/>
                </a:solidFill>
                <a:latin typeface="Arial" charset="0"/>
                <a:cs typeface="Arial" charset="0"/>
              </a:rPr>
              <a:t>Transprojekt Gdański Sp. z o.o.</a:t>
            </a:r>
          </a:p>
          <a:p>
            <a:pPr marL="0" lvl="1" algn="just" defTabSz="360000">
              <a:spcBef>
                <a:spcPts val="0"/>
              </a:spcBef>
              <a:spcAft>
                <a:spcPts val="600"/>
              </a:spcAft>
            </a:pPr>
            <a:r>
              <a:rPr lang="pl-PL" sz="1800" b="1" dirty="0">
                <a:solidFill>
                  <a:srgbClr val="002060"/>
                </a:solidFill>
                <a:latin typeface="Arial" charset="0"/>
                <a:cs typeface="Arial" charset="0"/>
              </a:rPr>
              <a:t>	</a:t>
            </a:r>
            <a:r>
              <a:rPr lang="pl-PL" sz="1800" b="1" u="sng" dirty="0">
                <a:solidFill>
                  <a:srgbClr val="002060"/>
                </a:solidFill>
                <a:latin typeface="Arial" charset="0"/>
                <a:cs typeface="Arial" charset="0"/>
              </a:rPr>
              <a:t>Pracownia Projektowa w Warszawie</a:t>
            </a:r>
          </a:p>
          <a:p>
            <a:pPr marL="0" lvl="1" algn="just" defTabSz="360000">
              <a:spcBef>
                <a:spcPts val="0"/>
              </a:spcBef>
              <a:spcAft>
                <a:spcPts val="600"/>
              </a:spcAft>
            </a:pPr>
            <a:r>
              <a:rPr lang="pl-PL" sz="1800" b="1" dirty="0">
                <a:solidFill>
                  <a:srgbClr val="002060"/>
                </a:solidFill>
                <a:latin typeface="Arial" charset="0"/>
                <a:cs typeface="Arial" charset="0"/>
              </a:rPr>
              <a:t>	</a:t>
            </a:r>
            <a:r>
              <a:rPr lang="pl-PL" sz="1800" b="1" u="sng" dirty="0">
                <a:solidFill>
                  <a:srgbClr val="002060"/>
                </a:solidFill>
                <a:latin typeface="Arial" charset="0"/>
                <a:cs typeface="Arial" charset="0"/>
              </a:rPr>
              <a:t>ul. Marcina Flisa 6,</a:t>
            </a:r>
          </a:p>
          <a:p>
            <a:pPr marL="0" lvl="1" algn="just" defTabSz="360000">
              <a:spcBef>
                <a:spcPts val="0"/>
              </a:spcBef>
              <a:spcAft>
                <a:spcPts val="600"/>
              </a:spcAft>
            </a:pPr>
            <a:r>
              <a:rPr lang="pl-PL" sz="1800" b="1" dirty="0">
                <a:solidFill>
                  <a:srgbClr val="002060"/>
                </a:solidFill>
                <a:latin typeface="Arial" charset="0"/>
                <a:cs typeface="Arial" charset="0"/>
              </a:rPr>
              <a:t>	</a:t>
            </a:r>
            <a:r>
              <a:rPr lang="pl-PL" sz="1800" b="1" u="sng" dirty="0">
                <a:solidFill>
                  <a:srgbClr val="002060"/>
                </a:solidFill>
                <a:latin typeface="Arial" charset="0"/>
                <a:cs typeface="Arial" charset="0"/>
              </a:rPr>
              <a:t>02-247 Warszawa</a:t>
            </a:r>
            <a:r>
              <a:rPr lang="pl-PL" sz="1800" b="1" i="1" u="sng" dirty="0">
                <a:solidFill>
                  <a:srgbClr val="002060"/>
                </a:solidFill>
                <a:latin typeface="Arial" charset="0"/>
                <a:cs typeface="Arial" charset="0"/>
              </a:rPr>
              <a:t>, </a:t>
            </a:r>
          </a:p>
          <a:p>
            <a:pPr marL="285750" lvl="1" indent="-285750" algn="just" defTabSz="360000">
              <a:spcBef>
                <a:spcPts val="0"/>
              </a:spcBef>
              <a:spcAft>
                <a:spcPts val="600"/>
              </a:spcAft>
              <a:buFont typeface="Arial" panose="020B0604020202020204" pitchFamily="34" charset="0"/>
              <a:buChar char="•"/>
            </a:pPr>
            <a:r>
              <a:rPr lang="pl-PL" sz="1800" dirty="0">
                <a:solidFill>
                  <a:srgbClr val="002060"/>
                </a:solidFill>
                <a:latin typeface="Arial" charset="0"/>
                <a:cs typeface="Arial" charset="0"/>
              </a:rPr>
              <a:t>pocztą elektroniczną na adres: </a:t>
            </a:r>
            <a:r>
              <a:rPr lang="pl-PL" sz="1800" b="1" u="sng" dirty="0">
                <a:solidFill>
                  <a:srgbClr val="002060"/>
                </a:solidFill>
                <a:latin typeface="Arial" charset="0"/>
                <a:cs typeface="Arial" charset="0"/>
              </a:rPr>
              <a:t>biuro.w-wa@tgd.pl</a:t>
            </a:r>
            <a:r>
              <a:rPr lang="pl-PL" sz="1800" b="1" dirty="0">
                <a:solidFill>
                  <a:srgbClr val="002060"/>
                </a:solidFill>
                <a:latin typeface="Arial" charset="0"/>
                <a:cs typeface="Arial" charset="0"/>
              </a:rPr>
              <a:t>, </a:t>
            </a:r>
            <a:r>
              <a:rPr lang="pl-PL" sz="1800" dirty="0">
                <a:solidFill>
                  <a:srgbClr val="002060"/>
                </a:solidFill>
                <a:latin typeface="Arial" charset="0"/>
                <a:cs typeface="Arial" charset="0"/>
              </a:rPr>
              <a:t>z dopiskiem</a:t>
            </a:r>
            <a:r>
              <a:rPr lang="pl-PL" sz="1800" b="1" dirty="0">
                <a:solidFill>
                  <a:srgbClr val="002060"/>
                </a:solidFill>
                <a:latin typeface="Arial" charset="0"/>
                <a:cs typeface="Arial" charset="0"/>
              </a:rPr>
              <a:t>: </a:t>
            </a:r>
          </a:p>
          <a:p>
            <a:pPr marL="0" lvl="1" algn="just" defTabSz="360000">
              <a:spcBef>
                <a:spcPts val="0"/>
              </a:spcBef>
              <a:spcAft>
                <a:spcPts val="600"/>
              </a:spcAft>
            </a:pPr>
            <a:r>
              <a:rPr lang="pl-PL" b="1" dirty="0">
                <a:solidFill>
                  <a:srgbClr val="002060"/>
                </a:solidFill>
                <a:latin typeface="Arial" charset="0"/>
                <a:cs typeface="Arial" charset="0"/>
              </a:rPr>
              <a:t>	</a:t>
            </a:r>
            <a:r>
              <a:rPr lang="pl-PL" sz="1800" b="1" u="sng" dirty="0">
                <a:solidFill>
                  <a:srgbClr val="002060"/>
                </a:solidFill>
                <a:latin typeface="Arial" charset="0"/>
                <a:cs typeface="Arial" charset="0"/>
              </a:rPr>
              <a:t>„Rozbudowa DW538 – akcja informacyjna”</a:t>
            </a:r>
            <a:r>
              <a:rPr lang="pl-PL" sz="1800" u="sng" dirty="0">
                <a:solidFill>
                  <a:srgbClr val="002060"/>
                </a:solidFill>
                <a:latin typeface="Arial" charset="0"/>
                <a:cs typeface="Arial" charset="0"/>
              </a:rPr>
              <a:t>.</a:t>
            </a:r>
          </a:p>
          <a:p>
            <a:pPr indent="360363" algn="just" defTabSz="360000">
              <a:spcBef>
                <a:spcPts val="0"/>
              </a:spcBef>
              <a:spcAft>
                <a:spcPts val="600"/>
              </a:spcAft>
            </a:pPr>
            <a:endParaRPr lang="pl-PL" sz="1800" dirty="0">
              <a:solidFill>
                <a:srgbClr val="002060"/>
              </a:solidFill>
              <a:latin typeface="Arial" charset="0"/>
              <a:cs typeface="Arial" charset="0"/>
            </a:endParaRPr>
          </a:p>
          <a:p>
            <a:pPr indent="360363" algn="just" defTabSz="360000">
              <a:spcBef>
                <a:spcPts val="0"/>
              </a:spcBef>
              <a:spcAft>
                <a:spcPts val="600"/>
              </a:spcAft>
            </a:pPr>
            <a:r>
              <a:rPr lang="pl-PL" sz="1800" dirty="0">
                <a:solidFill>
                  <a:srgbClr val="002060"/>
                </a:solidFill>
                <a:latin typeface="Arial" charset="0"/>
                <a:cs typeface="Arial" charset="0"/>
              </a:rPr>
              <a:t>Postulaty złożone po tym terminie nie będą rozpatrywane. Przesłane Formularze opinii zostaną przeanalizowane i w uzasadnionych przypadkach, tj. możliwych do zastosowania ze względów technicznych, prawnych i finansowych, zostaną uwzględnione. </a:t>
            </a:r>
          </a:p>
        </p:txBody>
      </p:sp>
    </p:spTree>
    <p:extLst>
      <p:ext uri="{BB962C8B-B14F-4D97-AF65-F5344CB8AC3E}">
        <p14:creationId xmlns:p14="http://schemas.microsoft.com/office/powerpoint/2010/main" val="162894262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7EE38BBD-4E68-6EE6-6502-E8CA41E966AE}"/>
              </a:ext>
            </a:extLst>
          </p:cNvPr>
          <p:cNvSpPr>
            <a:spLocks noChangeArrowheads="1"/>
          </p:cNvSpPr>
          <p:nvPr/>
        </p:nvSpPr>
        <p:spPr bwMode="auto">
          <a:xfrm>
            <a:off x="696000" y="166199"/>
            <a:ext cx="5760000" cy="1462801"/>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CEL OPRACOWANIA KONCEPCJI PROEJKTOWEJ</a:t>
            </a:r>
          </a:p>
          <a:p>
            <a:pPr marL="342900" indent="-342900" algn="just">
              <a:spcBef>
                <a:spcPct val="20000"/>
              </a:spcBef>
            </a:pPr>
            <a:r>
              <a:rPr lang="pl-PL" sz="2200" b="1" dirty="0">
                <a:solidFill>
                  <a:srgbClr val="C00000"/>
                </a:solidFill>
              </a:rPr>
              <a:t> OBWODNICY MIEJSCOWOŚCI ŻABINY </a:t>
            </a:r>
          </a:p>
        </p:txBody>
      </p:sp>
      <p:sp>
        <p:nvSpPr>
          <p:cNvPr id="5" name="Prostokąt 4">
            <a:extLst>
              <a:ext uri="{FF2B5EF4-FFF2-40B4-BE49-F238E27FC236}">
                <a16:creationId xmlns:a16="http://schemas.microsoft.com/office/drawing/2014/main" id="{7AFB4C3A-83E1-746A-F4DF-3C398090B495}"/>
              </a:ext>
            </a:extLst>
          </p:cNvPr>
          <p:cNvSpPr/>
          <p:nvPr/>
        </p:nvSpPr>
        <p:spPr>
          <a:xfrm>
            <a:off x="696000" y="1629000"/>
            <a:ext cx="10800000" cy="2339102"/>
          </a:xfrm>
          <a:prstGeom prst="rect">
            <a:avLst/>
          </a:prstGeom>
        </p:spPr>
        <p:txBody>
          <a:bodyPr wrap="square" anchor="t">
            <a:spAutoFit/>
          </a:bodyPr>
          <a:lstStyle/>
          <a:p>
            <a:pPr marL="360363" indent="-360363" algn="just" defTabSz="360000">
              <a:spcBef>
                <a:spcPts val="0"/>
              </a:spcBef>
              <a:spcAft>
                <a:spcPts val="600"/>
              </a:spcAft>
            </a:pPr>
            <a:r>
              <a:rPr lang="pl-PL" sz="1800" b="1" dirty="0">
                <a:solidFill>
                  <a:srgbClr val="002060"/>
                </a:solidFill>
                <a:latin typeface="Arial" charset="0"/>
                <a:cs typeface="Arial" charset="0"/>
              </a:rPr>
              <a:t>Koncepcja Projektowa (KP)  –  jest  to wstępne opracowanie planowanej inwestycji, które służy: </a:t>
            </a:r>
          </a:p>
          <a:p>
            <a:pPr marL="360363" indent="-360363" algn="just" defTabSz="360000">
              <a:spcBef>
                <a:spcPts val="0"/>
              </a:spcBef>
              <a:spcAft>
                <a:spcPts val="600"/>
              </a:spcAft>
              <a:buFont typeface="Arial" pitchFamily="34" charset="0"/>
              <a:buChar char="•"/>
            </a:pPr>
            <a:r>
              <a:rPr lang="pl-PL" sz="1800" dirty="0">
                <a:solidFill>
                  <a:srgbClr val="002060"/>
                </a:solidFill>
                <a:latin typeface="Arial" charset="0"/>
                <a:cs typeface="Arial" charset="0"/>
              </a:rPr>
              <a:t>ustaleniu podstawowych  parametrów technicznych dla projektowanego zadania</a:t>
            </a:r>
          </a:p>
          <a:p>
            <a:pPr marL="360363" indent="-360363" algn="just" defTabSz="360000">
              <a:spcBef>
                <a:spcPts val="0"/>
              </a:spcBef>
              <a:spcAft>
                <a:spcPts val="600"/>
              </a:spcAft>
              <a:buFont typeface="Arial" pitchFamily="34" charset="0"/>
              <a:buChar char="•"/>
            </a:pPr>
            <a:r>
              <a:rPr lang="pl-PL" sz="1800" dirty="0">
                <a:solidFill>
                  <a:srgbClr val="002060"/>
                </a:solidFill>
                <a:latin typeface="Arial" charset="0"/>
                <a:cs typeface="Arial" charset="0"/>
              </a:rPr>
              <a:t>wstępnemu ustaleniu lokalizacji podstawowych elementów projektowych, tj. jezdnie, skrzyżowania, chodniki, ścieżki rowerowe, obiekty inżynierskie, itp.</a:t>
            </a:r>
          </a:p>
          <a:p>
            <a:pPr marL="360363" indent="-360363" algn="just" defTabSz="360000">
              <a:spcBef>
                <a:spcPts val="0"/>
              </a:spcBef>
              <a:spcAft>
                <a:spcPts val="600"/>
              </a:spcAft>
              <a:buFont typeface="Arial" pitchFamily="34" charset="0"/>
              <a:buChar char="•"/>
            </a:pPr>
            <a:r>
              <a:rPr lang="pl-PL" sz="1800" dirty="0">
                <a:solidFill>
                  <a:srgbClr val="002060"/>
                </a:solidFill>
                <a:latin typeface="Arial" charset="0"/>
                <a:cs typeface="Arial" charset="0"/>
              </a:rPr>
              <a:t>analizie przyległych działek oraz sposobie zapewnienia im dostępu do drogi publicznej</a:t>
            </a:r>
          </a:p>
          <a:p>
            <a:pPr marL="360363" indent="-360363" algn="just" defTabSz="360000">
              <a:spcBef>
                <a:spcPts val="0"/>
              </a:spcBef>
              <a:spcAft>
                <a:spcPts val="600"/>
              </a:spcAft>
              <a:buFont typeface="Arial" pitchFamily="34" charset="0"/>
              <a:buChar char="•"/>
            </a:pPr>
            <a:r>
              <a:rPr lang="pl-PL" sz="1800" dirty="0">
                <a:solidFill>
                  <a:srgbClr val="002060"/>
                </a:solidFill>
                <a:latin typeface="Arial" charset="0"/>
                <a:cs typeface="Arial" charset="0"/>
              </a:rPr>
              <a:t>jako podstawa do dalszych prac projektowych w fazie projektu budowlanego i projektu wykonawczego </a:t>
            </a:r>
          </a:p>
        </p:txBody>
      </p:sp>
      <p:graphicFrame>
        <p:nvGraphicFramePr>
          <p:cNvPr id="6" name="Diagram 5">
            <a:extLst>
              <a:ext uri="{FF2B5EF4-FFF2-40B4-BE49-F238E27FC236}">
                <a16:creationId xmlns:a16="http://schemas.microsoft.com/office/drawing/2014/main" id="{6604D856-B278-6168-EDB8-D7A23D60C5B7}"/>
              </a:ext>
            </a:extLst>
          </p:cNvPr>
          <p:cNvGraphicFramePr/>
          <p:nvPr>
            <p:extLst>
              <p:ext uri="{D42A27DB-BD31-4B8C-83A1-F6EECF244321}">
                <p14:modId xmlns:p14="http://schemas.microsoft.com/office/powerpoint/2010/main" val="1992859405"/>
              </p:ext>
            </p:extLst>
          </p:nvPr>
        </p:nvGraphicFramePr>
        <p:xfrm>
          <a:off x="1919536" y="4797152"/>
          <a:ext cx="835292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a 8">
            <a:extLst>
              <a:ext uri="{FF2B5EF4-FFF2-40B4-BE49-F238E27FC236}">
                <a16:creationId xmlns:a16="http://schemas.microsoft.com/office/drawing/2014/main" id="{3C0D7142-6897-EF99-6211-C27E9485B109}"/>
              </a:ext>
            </a:extLst>
          </p:cNvPr>
          <p:cNvSpPr/>
          <p:nvPr/>
        </p:nvSpPr>
        <p:spPr bwMode="auto">
          <a:xfrm>
            <a:off x="2136000" y="4797152"/>
            <a:ext cx="1800000" cy="1440160"/>
          </a:xfrm>
          <a:prstGeom prst="ellipse">
            <a:avLst/>
          </a:prstGeom>
          <a:noFill/>
          <a:ln w="3175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pl-PL" dirty="0"/>
          </a:p>
        </p:txBody>
      </p:sp>
    </p:spTree>
    <p:extLst>
      <p:ext uri="{BB962C8B-B14F-4D97-AF65-F5344CB8AC3E}">
        <p14:creationId xmlns:p14="http://schemas.microsoft.com/office/powerpoint/2010/main" val="80857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696000" y="1268761"/>
            <a:ext cx="10800000" cy="4185761"/>
          </a:xfrm>
          <a:prstGeom prst="rect">
            <a:avLst/>
          </a:prstGeom>
        </p:spPr>
        <p:txBody>
          <a:bodyPr wrap="square" anchor="t">
            <a:spAutoFit/>
          </a:bodyPr>
          <a:lstStyle/>
          <a:p>
            <a:pPr algn="just" defTabSz="360000">
              <a:spcBef>
                <a:spcPts val="0"/>
              </a:spcBef>
              <a:spcAft>
                <a:spcPts val="600"/>
              </a:spcAft>
              <a:tabLst>
                <a:tab pos="0" algn="l"/>
              </a:tabLst>
            </a:pPr>
            <a:r>
              <a:rPr lang="pl-PL" sz="1800" b="1" dirty="0">
                <a:solidFill>
                  <a:srgbClr val="002060"/>
                </a:solidFill>
                <a:latin typeface="Arial" charset="0"/>
                <a:cs typeface="Arial" charset="0"/>
              </a:rPr>
              <a:t>Głównym celem planowanej inwestycji jest:</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dostosowanie parametrów technicznych i użytkowych drogi wojewódzkiej nr 538 do drogi klasy G (główna),</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poprawa bezpieczeństwa ruchu,</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uzyskanie decyzji o zezwoleniu na realizację inwestycji drogowej (ZRID)</a:t>
            </a:r>
          </a:p>
          <a:p>
            <a:pPr algn="just" defTabSz="360000">
              <a:spcBef>
                <a:spcPts val="0"/>
              </a:spcBef>
              <a:spcAft>
                <a:spcPts val="600"/>
              </a:spcAft>
              <a:tabLst>
                <a:tab pos="0" algn="l"/>
              </a:tabLst>
            </a:pPr>
            <a:endParaRPr lang="pl-PL" sz="1800" dirty="0">
              <a:solidFill>
                <a:srgbClr val="002060"/>
              </a:solidFill>
              <a:latin typeface="Arial" charset="0"/>
              <a:cs typeface="Arial" charset="0"/>
            </a:endParaRPr>
          </a:p>
          <a:p>
            <a:pPr algn="just" defTabSz="360000">
              <a:spcBef>
                <a:spcPts val="0"/>
              </a:spcBef>
              <a:spcAft>
                <a:spcPts val="600"/>
              </a:spcAft>
              <a:tabLst>
                <a:tab pos="0" algn="l"/>
              </a:tabLst>
            </a:pPr>
            <a:r>
              <a:rPr lang="pl-PL" sz="1800" b="1" dirty="0">
                <a:solidFill>
                  <a:srgbClr val="002060"/>
                </a:solidFill>
                <a:latin typeface="Arial" charset="0"/>
                <a:cs typeface="Arial" charset="0"/>
              </a:rPr>
              <a:t>Korzyści dla społeczeństwa i użytkowników dróg to m. in.:</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podniesienie poziomu swobody ruchu na drodze,</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wzrost bezpieczeństwa ruchu,</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poprawa komfortu jazdy,</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zmniejszenie zużycia paliwa,</a:t>
            </a:r>
          </a:p>
          <a:p>
            <a:pPr marL="285750" indent="-285750" algn="just" defTabSz="360000">
              <a:spcBef>
                <a:spcPts val="0"/>
              </a:spcBef>
              <a:spcAft>
                <a:spcPts val="600"/>
              </a:spcAft>
              <a:buFont typeface="Arial" panose="020B0604020202020204" pitchFamily="34" charset="0"/>
              <a:buChar char="•"/>
              <a:tabLst>
                <a:tab pos="0" algn="l"/>
              </a:tabLst>
            </a:pPr>
            <a:r>
              <a:rPr lang="pl-PL" sz="1800" dirty="0">
                <a:solidFill>
                  <a:srgbClr val="002060"/>
                </a:solidFill>
                <a:latin typeface="Arial" charset="0"/>
                <a:cs typeface="Arial" charset="0"/>
              </a:rPr>
              <a:t>skrócenie czasu podróży,</a:t>
            </a:r>
          </a:p>
        </p:txBody>
      </p:sp>
      <p:sp>
        <p:nvSpPr>
          <p:cNvPr id="6" name="Rectangle 1030">
            <a:extLst>
              <a:ext uri="{FF2B5EF4-FFF2-40B4-BE49-F238E27FC236}">
                <a16:creationId xmlns:a16="http://schemas.microsoft.com/office/drawing/2014/main" id="{C5B6FD01-028D-4180-B98B-F2B102AB163C}"/>
              </a:ext>
            </a:extLst>
          </p:cNvPr>
          <p:cNvSpPr>
            <a:spLocks noChangeArrowheads="1"/>
          </p:cNvSpPr>
          <p:nvPr/>
        </p:nvSpPr>
        <p:spPr bwMode="auto">
          <a:xfrm>
            <a:off x="696000" y="189000"/>
            <a:ext cx="612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CEL I KORZYŚCI</a:t>
            </a:r>
          </a:p>
        </p:txBody>
      </p:sp>
    </p:spTree>
    <p:extLst>
      <p:ext uri="{BB962C8B-B14F-4D97-AF65-F5344CB8AC3E}">
        <p14:creationId xmlns:p14="http://schemas.microsoft.com/office/powerpoint/2010/main" val="227785998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D5E42733-6832-591A-D6B7-BC60602162B9}"/>
              </a:ext>
            </a:extLst>
          </p:cNvPr>
          <p:cNvSpPr>
            <a:spLocks noChangeArrowheads="1"/>
          </p:cNvSpPr>
          <p:nvPr/>
        </p:nvSpPr>
        <p:spPr bwMode="auto">
          <a:xfrm>
            <a:off x="696000" y="143755"/>
            <a:ext cx="576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ZAKRES INWESTYCJI</a:t>
            </a:r>
          </a:p>
        </p:txBody>
      </p:sp>
      <p:sp>
        <p:nvSpPr>
          <p:cNvPr id="6" name="Prostokąt 5">
            <a:extLst>
              <a:ext uri="{FF2B5EF4-FFF2-40B4-BE49-F238E27FC236}">
                <a16:creationId xmlns:a16="http://schemas.microsoft.com/office/drawing/2014/main" id="{397826CA-783F-BE1D-005E-539BC14CCB39}"/>
              </a:ext>
            </a:extLst>
          </p:cNvPr>
          <p:cNvSpPr/>
          <p:nvPr/>
        </p:nvSpPr>
        <p:spPr>
          <a:xfrm>
            <a:off x="696000" y="1268761"/>
            <a:ext cx="10440000" cy="4816703"/>
          </a:xfrm>
          <a:prstGeom prst="rect">
            <a:avLst/>
          </a:prstGeom>
        </p:spPr>
        <p:txBody>
          <a:bodyPr wrap="square" anchor="t">
            <a:spAutoFit/>
          </a:bodyPr>
          <a:lstStyle/>
          <a:p>
            <a:pPr algn="just" defTabSz="360000">
              <a:spcBef>
                <a:spcPts val="0"/>
              </a:spcBef>
              <a:spcAft>
                <a:spcPts val="600"/>
              </a:spcAft>
              <a:tabLst>
                <a:tab pos="0" algn="l"/>
              </a:tabLst>
            </a:pPr>
            <a:r>
              <a:rPr lang="pl-PL" sz="1800" b="1" dirty="0">
                <a:solidFill>
                  <a:srgbClr val="002060"/>
                </a:solidFill>
                <a:latin typeface="Arial" charset="0"/>
                <a:cs typeface="Arial" charset="0"/>
              </a:rPr>
              <a:t>W ramach inwestycji przewiduje się między innymi:</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pełnego zakresu drogi wojewódzkiej nr 538</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skrzyżowań,</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lub przebudowę zatok autobusowych</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lub przebudowę ścieżek pieszo-rowerowych oraz chodników</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obiektów inżynierskich</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ew. dodatkowych jezdni zapewniających dojazd do nieruchomości</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przebudowę istniejących dróg w zakresie kolizji z drogą wojewódzką</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przebudowę i budowę odwodnienia drogowego</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kanałów technologicznych,</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budowę  urządzeń bezpieczeństwa ruchu drogowego,</a:t>
            </a:r>
          </a:p>
          <a:p>
            <a:pPr marL="177800" indent="-177800" algn="just" defTabSz="360000">
              <a:spcBef>
                <a:spcPts val="0"/>
              </a:spcBef>
              <a:spcAft>
                <a:spcPts val="600"/>
              </a:spcAft>
              <a:buFont typeface="Arial" pitchFamily="34" charset="0"/>
              <a:buChar char="•"/>
              <a:tabLst>
                <a:tab pos="266700" algn="l"/>
              </a:tabLst>
            </a:pPr>
            <a:r>
              <a:rPr lang="pl-PL" sz="1800" dirty="0">
                <a:solidFill>
                  <a:srgbClr val="002060"/>
                </a:solidFill>
                <a:latin typeface="Arial" charset="0"/>
                <a:cs typeface="Arial" charset="0"/>
              </a:rPr>
              <a:t>wykonanie niezbędnej przebudowy i budowę infrastruktury towarzyszącej, tj. oświetlenia ulicznego, sieci teletechnicznych, sieci sanitarnych oraz innych kolidujących urządzeń instalacji infrastruktury technicznej,</a:t>
            </a:r>
          </a:p>
        </p:txBody>
      </p:sp>
    </p:spTree>
    <p:extLst>
      <p:ext uri="{BB962C8B-B14F-4D97-AF65-F5344CB8AC3E}">
        <p14:creationId xmlns:p14="http://schemas.microsoft.com/office/powerpoint/2010/main" val="125254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6F932151-46DB-3548-DA61-B5B86B89DC24}"/>
              </a:ext>
            </a:extLst>
          </p:cNvPr>
          <p:cNvSpPr>
            <a:spLocks noChangeArrowheads="1"/>
          </p:cNvSpPr>
          <p:nvPr/>
        </p:nvSpPr>
        <p:spPr bwMode="auto">
          <a:xfrm>
            <a:off x="713100" y="166187"/>
            <a:ext cx="61029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LOKALIZACJA INWESTYCJI</a:t>
            </a:r>
          </a:p>
        </p:txBody>
      </p:sp>
      <p:sp>
        <p:nvSpPr>
          <p:cNvPr id="5" name="Rectangle 1035">
            <a:extLst>
              <a:ext uri="{FF2B5EF4-FFF2-40B4-BE49-F238E27FC236}">
                <a16:creationId xmlns:a16="http://schemas.microsoft.com/office/drawing/2014/main" id="{8023A858-82D8-D9C3-E506-7A5C5684BF87}"/>
              </a:ext>
            </a:extLst>
          </p:cNvPr>
          <p:cNvSpPr>
            <a:spLocks noChangeArrowheads="1"/>
          </p:cNvSpPr>
          <p:nvPr/>
        </p:nvSpPr>
        <p:spPr bwMode="auto">
          <a:xfrm>
            <a:off x="768927" y="938491"/>
            <a:ext cx="4788452" cy="1770509"/>
          </a:xfrm>
          <a:prstGeom prst="rect">
            <a:avLst/>
          </a:prstGeom>
          <a:noFill/>
          <a:ln w="9525">
            <a:noFill/>
            <a:miter lim="800000"/>
            <a:headEnd/>
            <a:tailEnd/>
          </a:ln>
        </p:spPr>
        <p:txBody>
          <a:bodyPr/>
          <a:lstStyle/>
          <a:p>
            <a:pPr>
              <a:spcBef>
                <a:spcPts val="600"/>
              </a:spcBef>
            </a:pPr>
            <a:r>
              <a:rPr lang="pl-PL" sz="1800" b="1" dirty="0">
                <a:solidFill>
                  <a:srgbClr val="002060"/>
                </a:solidFill>
              </a:rPr>
              <a:t>Lokalizacja inwestycji:</a:t>
            </a:r>
          </a:p>
          <a:p>
            <a:pPr algn="just">
              <a:spcBef>
                <a:spcPts val="600"/>
              </a:spcBef>
            </a:pPr>
            <a:r>
              <a:rPr lang="pl-PL" sz="1800" dirty="0">
                <a:solidFill>
                  <a:srgbClr val="002060"/>
                </a:solidFill>
              </a:rPr>
              <a:t>Przedmiotowy odcinek drogi DW538 rozpoczyna się na końcu obwodnicy Nowego Miasta Lubawskiego (DK 15), a kończy się </a:t>
            </a:r>
            <a:br>
              <a:rPr lang="pl-PL" sz="1800" dirty="0">
                <a:solidFill>
                  <a:srgbClr val="002060"/>
                </a:solidFill>
              </a:rPr>
            </a:br>
            <a:r>
              <a:rPr lang="pl-PL" sz="1800" dirty="0">
                <a:solidFill>
                  <a:srgbClr val="002060"/>
                </a:solidFill>
              </a:rPr>
              <a:t>w miejscowości Uzdowo na skrzyżowaniu </a:t>
            </a:r>
            <a:br>
              <a:rPr lang="pl-PL" sz="1800" dirty="0">
                <a:solidFill>
                  <a:srgbClr val="002060"/>
                </a:solidFill>
              </a:rPr>
            </a:br>
            <a:r>
              <a:rPr lang="pl-PL" sz="1800" dirty="0">
                <a:solidFill>
                  <a:srgbClr val="002060"/>
                </a:solidFill>
              </a:rPr>
              <a:t>z DW542.</a:t>
            </a:r>
            <a:endParaRPr lang="pl-PL" sz="1800" dirty="0">
              <a:cs typeface="Arial" charset="0"/>
            </a:endParaRPr>
          </a:p>
        </p:txBody>
      </p:sp>
      <p:pic>
        <p:nvPicPr>
          <p:cNvPr id="6" name="Obraz 1">
            <a:extLst>
              <a:ext uri="{FF2B5EF4-FFF2-40B4-BE49-F238E27FC236}">
                <a16:creationId xmlns:a16="http://schemas.microsoft.com/office/drawing/2014/main" id="{4535D2E3-ACB9-F19B-7AC9-F77B43BB1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 t="6537"/>
          <a:stretch>
            <a:fillRect/>
          </a:stretch>
        </p:blipFill>
        <p:spPr bwMode="auto">
          <a:xfrm>
            <a:off x="803492" y="2727365"/>
            <a:ext cx="4788452" cy="36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1">
            <a:extLst>
              <a:ext uri="{FF2B5EF4-FFF2-40B4-BE49-F238E27FC236}">
                <a16:creationId xmlns:a16="http://schemas.microsoft.com/office/drawing/2014/main" id="{D2C15049-BAF8-DAE2-4566-39279F178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385" y="647978"/>
            <a:ext cx="4917692" cy="401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a:extLst>
              <a:ext uri="{FF2B5EF4-FFF2-40B4-BE49-F238E27FC236}">
                <a16:creationId xmlns:a16="http://schemas.microsoft.com/office/drawing/2014/main" id="{7331AE4A-0772-0ACF-BE78-88D4A1FB7642}"/>
              </a:ext>
            </a:extLst>
          </p:cNvPr>
          <p:cNvSpPr/>
          <p:nvPr/>
        </p:nvSpPr>
        <p:spPr>
          <a:xfrm>
            <a:off x="6096000" y="4557598"/>
            <a:ext cx="5400000" cy="2069797"/>
          </a:xfrm>
          <a:prstGeom prst="rect">
            <a:avLst/>
          </a:prstGeom>
        </p:spPr>
        <p:txBody>
          <a:bodyPr wrap="square">
            <a:spAutoFit/>
          </a:bodyPr>
          <a:lstStyle/>
          <a:p>
            <a:pPr algn="just"/>
            <a:r>
              <a:rPr lang="pl-PL" sz="1800" b="1" dirty="0">
                <a:solidFill>
                  <a:srgbClr val="002060"/>
                </a:solidFill>
              </a:rPr>
              <a:t>Przebieg przedmiotowego odcinka drogi wojewódzkiej nr 538 zlokalizowany jest na terenie:</a:t>
            </a:r>
          </a:p>
          <a:p>
            <a:pPr algn="just"/>
            <a:endParaRPr lang="pl-PL" sz="1800" b="1" dirty="0">
              <a:solidFill>
                <a:srgbClr val="002060"/>
              </a:solidFill>
            </a:endParaRPr>
          </a:p>
          <a:p>
            <a:pPr marL="285750" indent="-285750">
              <a:buFont typeface="Courier New" panose="02070309020205020404" pitchFamily="49" charset="0"/>
              <a:buChar char="o"/>
            </a:pPr>
            <a:r>
              <a:rPr lang="pl-PL" sz="1800" u="sng" dirty="0">
                <a:solidFill>
                  <a:srgbClr val="002060"/>
                </a:solidFill>
              </a:rPr>
              <a:t>Województwa warmińsko-mazurskiego </a:t>
            </a:r>
            <a:r>
              <a:rPr lang="pl-PL" sz="1800" dirty="0">
                <a:solidFill>
                  <a:srgbClr val="002060"/>
                </a:solidFill>
              </a:rPr>
              <a:t>w powiatach:</a:t>
            </a:r>
          </a:p>
          <a:p>
            <a:pPr marL="180975" indent="-180975">
              <a:spcBef>
                <a:spcPts val="0"/>
              </a:spcBef>
              <a:spcAft>
                <a:spcPts val="300"/>
              </a:spcAft>
              <a:buFont typeface="Arial" pitchFamily="34" charset="0"/>
              <a:buChar char="•"/>
            </a:pPr>
            <a:r>
              <a:rPr lang="pl-PL" sz="1800" b="1" dirty="0">
                <a:solidFill>
                  <a:srgbClr val="002060"/>
                </a:solidFill>
              </a:rPr>
              <a:t>nowomiejskim</a:t>
            </a:r>
            <a:r>
              <a:rPr lang="pl-PL" sz="1800" dirty="0">
                <a:solidFill>
                  <a:srgbClr val="002060"/>
                </a:solidFill>
              </a:rPr>
              <a:t> – gminy: Nowe Miasto Lubawskie, Grodziczno,</a:t>
            </a:r>
          </a:p>
          <a:p>
            <a:pPr marL="180975" indent="-180975">
              <a:spcBef>
                <a:spcPts val="0"/>
              </a:spcBef>
              <a:spcAft>
                <a:spcPts val="300"/>
              </a:spcAft>
              <a:buFont typeface="Arial" pitchFamily="34" charset="0"/>
              <a:buChar char="•"/>
            </a:pPr>
            <a:r>
              <a:rPr lang="pl-PL" sz="1800" b="1" dirty="0">
                <a:solidFill>
                  <a:srgbClr val="002060"/>
                </a:solidFill>
              </a:rPr>
              <a:t>działdowskim</a:t>
            </a:r>
            <a:r>
              <a:rPr lang="pl-PL" sz="1800" dirty="0">
                <a:solidFill>
                  <a:srgbClr val="002060"/>
                </a:solidFill>
              </a:rPr>
              <a:t> – gminy: Rybno, Działdowo.</a:t>
            </a:r>
            <a:endParaRPr lang="pl-PL" sz="1800" b="1" dirty="0">
              <a:solidFill>
                <a:srgbClr val="002060"/>
              </a:solidFill>
            </a:endParaRPr>
          </a:p>
        </p:txBody>
      </p:sp>
    </p:spTree>
    <p:extLst>
      <p:ext uri="{BB962C8B-B14F-4D97-AF65-F5344CB8AC3E}">
        <p14:creationId xmlns:p14="http://schemas.microsoft.com/office/powerpoint/2010/main" val="15600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EEB33850-0B1A-0B79-26E6-CCBD3C1C8E1F}"/>
              </a:ext>
            </a:extLst>
          </p:cNvPr>
          <p:cNvSpPr>
            <a:spLocks noChangeArrowheads="1"/>
          </p:cNvSpPr>
          <p:nvPr/>
        </p:nvSpPr>
        <p:spPr bwMode="auto">
          <a:xfrm>
            <a:off x="983992" y="189000"/>
            <a:ext cx="5472008"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lgn="just">
              <a:spcBef>
                <a:spcPct val="20000"/>
              </a:spcBef>
            </a:pPr>
            <a:r>
              <a:rPr lang="pl-PL" sz="2200" b="1" dirty="0">
                <a:solidFill>
                  <a:srgbClr val="C00000"/>
                </a:solidFill>
              </a:rPr>
              <a:t>KLASY DRÓG</a:t>
            </a:r>
          </a:p>
        </p:txBody>
      </p:sp>
      <p:graphicFrame>
        <p:nvGraphicFramePr>
          <p:cNvPr id="5" name="Tabela 4">
            <a:extLst>
              <a:ext uri="{FF2B5EF4-FFF2-40B4-BE49-F238E27FC236}">
                <a16:creationId xmlns:a16="http://schemas.microsoft.com/office/drawing/2014/main" id="{B9B1AB76-EE45-CB7B-45F8-892244527B0F}"/>
              </a:ext>
            </a:extLst>
          </p:cNvPr>
          <p:cNvGraphicFramePr>
            <a:graphicFrameLocks noGrp="1"/>
          </p:cNvGraphicFramePr>
          <p:nvPr>
            <p:extLst>
              <p:ext uri="{D42A27DB-BD31-4B8C-83A1-F6EECF244321}">
                <p14:modId xmlns:p14="http://schemas.microsoft.com/office/powerpoint/2010/main" val="1992656162"/>
              </p:ext>
            </p:extLst>
          </p:nvPr>
        </p:nvGraphicFramePr>
        <p:xfrm>
          <a:off x="3108128" y="1629000"/>
          <a:ext cx="5975744" cy="3960000"/>
        </p:xfrm>
        <a:graphic>
          <a:graphicData uri="http://schemas.openxmlformats.org/drawingml/2006/table">
            <a:tbl>
              <a:tblPr firstRow="1" bandRow="1">
                <a:tableStyleId>{5C22544A-7EE6-4342-B048-85BDC9FD1C3A}</a:tableStyleId>
              </a:tblPr>
              <a:tblGrid>
                <a:gridCol w="4685526">
                  <a:extLst>
                    <a:ext uri="{9D8B030D-6E8A-4147-A177-3AD203B41FA5}">
                      <a16:colId xmlns:a16="http://schemas.microsoft.com/office/drawing/2014/main" val="20000"/>
                    </a:ext>
                  </a:extLst>
                </a:gridCol>
                <a:gridCol w="1290218">
                  <a:extLst>
                    <a:ext uri="{9D8B030D-6E8A-4147-A177-3AD203B41FA5}">
                      <a16:colId xmlns:a16="http://schemas.microsoft.com/office/drawing/2014/main" val="20001"/>
                    </a:ext>
                  </a:extLst>
                </a:gridCol>
              </a:tblGrid>
              <a:tr h="482940">
                <a:tc>
                  <a:txBody>
                    <a:bodyPr/>
                    <a:lstStyle/>
                    <a:p>
                      <a:r>
                        <a:rPr lang="pl-PL" sz="1800" dirty="0"/>
                        <a:t>Klasy dróg</a:t>
                      </a: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r>
                        <a:rPr lang="pl-PL" sz="1800" dirty="0"/>
                        <a:t>Symbol</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82940">
                <a:tc>
                  <a:txBody>
                    <a:bodyPr/>
                    <a:lstStyle/>
                    <a:p>
                      <a:r>
                        <a:rPr lang="pl-PL" sz="1800" dirty="0">
                          <a:solidFill>
                            <a:srgbClr val="000000"/>
                          </a:solidFill>
                        </a:rPr>
                        <a:t>autostrady</a:t>
                      </a: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lang="pl-PL" sz="1800" dirty="0">
                          <a:solidFill>
                            <a:srgbClr val="000000"/>
                          </a:solidFill>
                        </a:rPr>
                        <a:t>A</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2940">
                <a:tc>
                  <a:txBody>
                    <a:bodyPr/>
                    <a:lstStyle/>
                    <a:p>
                      <a:r>
                        <a:rPr lang="pl-PL" sz="1800" b="0" dirty="0">
                          <a:solidFill>
                            <a:srgbClr val="000000"/>
                          </a:solidFill>
                        </a:rPr>
                        <a:t>ekspresowe</a:t>
                      </a: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lang="pl-PL" sz="1800" b="0" dirty="0">
                          <a:solidFill>
                            <a:srgbClr val="000000"/>
                          </a:solidFill>
                        </a:rPr>
                        <a:t>S</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2940">
                <a:tc>
                  <a:txBody>
                    <a:bodyPr/>
                    <a:lstStyle/>
                    <a:p>
                      <a:r>
                        <a:rPr lang="pl-PL" sz="1800" b="0" dirty="0">
                          <a:solidFill>
                            <a:srgbClr val="000000"/>
                          </a:solidFill>
                        </a:rPr>
                        <a:t>główne ruchu przyspieszonego</a:t>
                      </a: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lang="pl-PL" sz="1800" b="0" dirty="0">
                          <a:solidFill>
                            <a:srgbClr val="000000"/>
                          </a:solidFill>
                        </a:rPr>
                        <a:t>GP</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2940">
                <a:tc>
                  <a:txBody>
                    <a:bodyPr/>
                    <a:lstStyle/>
                    <a:p>
                      <a:r>
                        <a:rPr lang="pl-PL" sz="1800" b="1" dirty="0">
                          <a:solidFill>
                            <a:srgbClr val="000000"/>
                          </a:solidFill>
                          <a:cs typeface="Times New Roman" pitchFamily="18" charset="0"/>
                        </a:rPr>
                        <a:t>główne</a:t>
                      </a:r>
                      <a:endParaRPr lang="pl-PL" sz="1800" b="1" dirty="0">
                        <a:solidFill>
                          <a:srgbClr val="000000"/>
                        </a:solidFill>
                      </a:endParaRP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000"/>
                    </a:solidFill>
                  </a:tcPr>
                </a:tc>
                <a:tc>
                  <a:txBody>
                    <a:bodyPr/>
                    <a:lstStyle/>
                    <a:p>
                      <a:pPr algn="ctr"/>
                      <a:r>
                        <a:rPr lang="pl-PL" sz="1800" b="1" dirty="0">
                          <a:solidFill>
                            <a:srgbClr val="000000"/>
                          </a:solidFill>
                        </a:rPr>
                        <a:t>G</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579420">
                <a:tc>
                  <a:txBody>
                    <a:bodyPr/>
                    <a:lstStyle/>
                    <a:p>
                      <a:r>
                        <a:rPr lang="pl-PL" sz="1800" dirty="0">
                          <a:solidFill>
                            <a:srgbClr val="000000"/>
                          </a:solidFill>
                        </a:rPr>
                        <a:t>zbiorcze</a:t>
                      </a: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lang="pl-PL" sz="1800" dirty="0">
                          <a:solidFill>
                            <a:srgbClr val="000000"/>
                          </a:solidFill>
                        </a:rPr>
                        <a:t>Z</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2940">
                <a:tc>
                  <a:txBody>
                    <a:bodyPr/>
                    <a:lstStyle/>
                    <a:p>
                      <a:r>
                        <a:rPr lang="pl-PL" sz="1800" dirty="0">
                          <a:solidFill>
                            <a:srgbClr val="000000"/>
                          </a:solidFill>
                          <a:cs typeface="Times New Roman" pitchFamily="18" charset="0"/>
                        </a:rPr>
                        <a:t>lokalne</a:t>
                      </a:r>
                      <a:endParaRPr lang="pl-PL" sz="1800" dirty="0">
                        <a:solidFill>
                          <a:srgbClr val="000000"/>
                        </a:solidFill>
                      </a:endParaRP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lang="pl-PL" sz="1800" dirty="0">
                          <a:solidFill>
                            <a:srgbClr val="000000"/>
                          </a:solidFill>
                        </a:rPr>
                        <a:t>L</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2940">
                <a:tc>
                  <a:txBody>
                    <a:bodyPr/>
                    <a:lstStyle/>
                    <a:p>
                      <a:r>
                        <a:rPr lang="pl-PL" sz="1800" dirty="0">
                          <a:solidFill>
                            <a:srgbClr val="000000"/>
                          </a:solidFill>
                          <a:cs typeface="Times New Roman" pitchFamily="18" charset="0"/>
                        </a:rPr>
                        <a:t>dojazdowe</a:t>
                      </a:r>
                      <a:endParaRPr lang="pl-PL" sz="1800" dirty="0">
                        <a:solidFill>
                          <a:srgbClr val="000000"/>
                        </a:solidFill>
                      </a:endParaRPr>
                    </a:p>
                  </a:txBody>
                  <a:tcPr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pl-PL" sz="1800" dirty="0">
                          <a:solidFill>
                            <a:srgbClr val="000000"/>
                          </a:solidFill>
                        </a:rPr>
                        <a:t>D</a:t>
                      </a:r>
                    </a:p>
                  </a:txBody>
                  <a:tcPr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420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6F15AC52-FDB3-B8F2-3387-E9177A8E9F6B}"/>
              </a:ext>
            </a:extLst>
          </p:cNvPr>
          <p:cNvSpPr>
            <a:spLocks noChangeArrowheads="1"/>
          </p:cNvSpPr>
          <p:nvPr/>
        </p:nvSpPr>
        <p:spPr bwMode="auto">
          <a:xfrm>
            <a:off x="876001" y="142475"/>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PODSTAWOWE PARAMETRY TECHNICZNE</a:t>
            </a:r>
          </a:p>
        </p:txBody>
      </p:sp>
      <p:graphicFrame>
        <p:nvGraphicFramePr>
          <p:cNvPr id="5" name="Tabela 4">
            <a:extLst>
              <a:ext uri="{FF2B5EF4-FFF2-40B4-BE49-F238E27FC236}">
                <a16:creationId xmlns:a16="http://schemas.microsoft.com/office/drawing/2014/main" id="{24FB661F-2AE7-1409-B46B-D08986554BA7}"/>
              </a:ext>
            </a:extLst>
          </p:cNvPr>
          <p:cNvGraphicFramePr>
            <a:graphicFrameLocks noGrp="1"/>
          </p:cNvGraphicFramePr>
          <p:nvPr>
            <p:extLst>
              <p:ext uri="{D42A27DB-BD31-4B8C-83A1-F6EECF244321}">
                <p14:modId xmlns:p14="http://schemas.microsoft.com/office/powerpoint/2010/main" val="3477262314"/>
              </p:ext>
            </p:extLst>
          </p:nvPr>
        </p:nvGraphicFramePr>
        <p:xfrm>
          <a:off x="2496000" y="1629000"/>
          <a:ext cx="7199999" cy="4572000"/>
        </p:xfrm>
        <a:graphic>
          <a:graphicData uri="http://schemas.openxmlformats.org/drawingml/2006/table">
            <a:tbl>
              <a:tblPr firstRow="1" bandRow="1">
                <a:tableStyleId>{5C22544A-7EE6-4342-B048-85BDC9FD1C3A}</a:tableStyleId>
              </a:tblPr>
              <a:tblGrid>
                <a:gridCol w="4468750">
                  <a:extLst>
                    <a:ext uri="{9D8B030D-6E8A-4147-A177-3AD203B41FA5}">
                      <a16:colId xmlns:a16="http://schemas.microsoft.com/office/drawing/2014/main" val="20000"/>
                    </a:ext>
                  </a:extLst>
                </a:gridCol>
                <a:gridCol w="2731249">
                  <a:extLst>
                    <a:ext uri="{9D8B030D-6E8A-4147-A177-3AD203B41FA5}">
                      <a16:colId xmlns:a16="http://schemas.microsoft.com/office/drawing/2014/main" val="20001"/>
                    </a:ext>
                  </a:extLst>
                </a:gridCol>
              </a:tblGrid>
              <a:tr h="351011">
                <a:tc>
                  <a:txBody>
                    <a:bodyPr/>
                    <a:lstStyle/>
                    <a:p>
                      <a:r>
                        <a:rPr lang="pl-PL" sz="1800" dirty="0">
                          <a:solidFill>
                            <a:srgbClr val="002060"/>
                          </a:solidFill>
                        </a:rPr>
                        <a:t>Droga wojewódzka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lang="pl-PL" sz="1800" dirty="0">
                          <a:solidFill>
                            <a:srgbClr val="002060"/>
                          </a:solidFill>
                        </a:rPr>
                        <a:t>538</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51011">
                <a:tc>
                  <a:txBody>
                    <a:bodyPr/>
                    <a:lstStyle/>
                    <a:p>
                      <a:r>
                        <a:rPr lang="pl-PL" sz="1800" dirty="0">
                          <a:solidFill>
                            <a:srgbClr val="002060"/>
                          </a:solidFill>
                        </a:rPr>
                        <a:t>Klasa drogi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G</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1011">
                <a:tc>
                  <a:txBody>
                    <a:bodyPr/>
                    <a:lstStyle/>
                    <a:p>
                      <a:r>
                        <a:rPr lang="pl-PL" sz="1800" dirty="0">
                          <a:solidFill>
                            <a:srgbClr val="002060"/>
                          </a:solidFill>
                        </a:rPr>
                        <a:t>Dopuszczalny nacisk</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115 </a:t>
                      </a:r>
                      <a:r>
                        <a:rPr lang="pl-PL" sz="1800" b="1" dirty="0" err="1">
                          <a:solidFill>
                            <a:srgbClr val="002060"/>
                          </a:solidFill>
                        </a:rPr>
                        <a:t>kN</a:t>
                      </a:r>
                      <a:r>
                        <a:rPr lang="pl-PL" sz="1800" b="1" dirty="0">
                          <a:solidFill>
                            <a:srgbClr val="002060"/>
                          </a:solidFill>
                        </a:rPr>
                        <a:t>/oś</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555206714"/>
                  </a:ext>
                </a:extLst>
              </a:tr>
              <a:tr h="351011">
                <a:tc>
                  <a:txBody>
                    <a:bodyPr/>
                    <a:lstStyle/>
                    <a:p>
                      <a:r>
                        <a:rPr lang="pl-PL" sz="1800" dirty="0">
                          <a:solidFill>
                            <a:srgbClr val="002060"/>
                          </a:solidFill>
                        </a:rPr>
                        <a:t>Prędkość projektowa poza obszarem zabudowy</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60 km/h</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1011">
                <a:tc>
                  <a:txBody>
                    <a:bodyPr/>
                    <a:lstStyle/>
                    <a:p>
                      <a:r>
                        <a:rPr lang="pl-PL" sz="1800" dirty="0">
                          <a:solidFill>
                            <a:srgbClr val="002060"/>
                          </a:solidFill>
                        </a:rPr>
                        <a:t>Prędkość miarodajna poza obszarem zabudowy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80 km/h</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1011">
                <a:tc>
                  <a:txBody>
                    <a:bodyPr/>
                    <a:lstStyle/>
                    <a:p>
                      <a:r>
                        <a:rPr lang="pl-PL" sz="1800" dirty="0">
                          <a:solidFill>
                            <a:srgbClr val="002060"/>
                          </a:solidFill>
                        </a:rPr>
                        <a:t>Prędkość projektowa w obszarze zabudowy</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50 km/h</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021613752"/>
                  </a:ext>
                </a:extLst>
              </a:tr>
              <a:tr h="351011">
                <a:tc>
                  <a:txBody>
                    <a:bodyPr/>
                    <a:lstStyle/>
                    <a:p>
                      <a:r>
                        <a:rPr lang="pl-PL" sz="1800" dirty="0">
                          <a:solidFill>
                            <a:srgbClr val="002060"/>
                          </a:solidFill>
                        </a:rPr>
                        <a:t>Skrajnia pionowa</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4,6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1011">
                <a:tc>
                  <a:txBody>
                    <a:bodyPr/>
                    <a:lstStyle/>
                    <a:p>
                      <a:r>
                        <a:rPr lang="pl-PL" sz="1800" dirty="0">
                          <a:solidFill>
                            <a:srgbClr val="002060"/>
                          </a:solidFill>
                        </a:rPr>
                        <a:t>Szerokość jezdni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7,0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1011">
                <a:tc>
                  <a:txBody>
                    <a:bodyPr/>
                    <a:lstStyle/>
                    <a:p>
                      <a:r>
                        <a:rPr lang="pl-PL" sz="1800" dirty="0">
                          <a:solidFill>
                            <a:srgbClr val="002060"/>
                          </a:solidFill>
                        </a:rPr>
                        <a:t>Szerokość pasa ruchu</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2 x 3,5 m </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1011">
                <a:tc>
                  <a:txBody>
                    <a:bodyPr/>
                    <a:lstStyle/>
                    <a:p>
                      <a:r>
                        <a:rPr lang="pl-PL" sz="1800" dirty="0">
                          <a:solidFill>
                            <a:srgbClr val="002060"/>
                          </a:solidFill>
                        </a:rPr>
                        <a:t>Szerokość chodników</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2,00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94855557"/>
                  </a:ext>
                </a:extLst>
              </a:tr>
              <a:tr h="351011">
                <a:tc>
                  <a:txBody>
                    <a:bodyPr/>
                    <a:lstStyle/>
                    <a:p>
                      <a:r>
                        <a:rPr lang="pl-PL" sz="1800" dirty="0">
                          <a:solidFill>
                            <a:srgbClr val="002060"/>
                          </a:solidFill>
                        </a:rPr>
                        <a:t>Szerokość ścieżek pieszo-rowerowych</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2,50 – 3,00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694927684"/>
                  </a:ext>
                </a:extLst>
              </a:tr>
            </a:tbl>
          </a:graphicData>
        </a:graphic>
      </p:graphicFrame>
    </p:spTree>
    <p:extLst>
      <p:ext uri="{BB962C8B-B14F-4D97-AF65-F5344CB8AC3E}">
        <p14:creationId xmlns:p14="http://schemas.microsoft.com/office/powerpoint/2010/main" val="424464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a:extLst>
              <a:ext uri="{FF2B5EF4-FFF2-40B4-BE49-F238E27FC236}">
                <a16:creationId xmlns:a16="http://schemas.microsoft.com/office/drawing/2014/main" id="{931DC05B-0D10-375F-144C-01C30DD0E7AB}"/>
              </a:ext>
            </a:extLst>
          </p:cNvPr>
          <p:cNvSpPr>
            <a:spLocks noChangeArrowheads="1"/>
          </p:cNvSpPr>
          <p:nvPr/>
        </p:nvSpPr>
        <p:spPr bwMode="auto">
          <a:xfrm>
            <a:off x="876001" y="96828"/>
            <a:ext cx="6480000" cy="836613"/>
          </a:xfrm>
          <a:prstGeom prst="rect">
            <a:avLst/>
          </a:prstGeom>
          <a:noFill/>
          <a:ln w="9525">
            <a:noFill/>
            <a:miter lim="800000"/>
            <a:headEnd/>
            <a:tailEnd/>
          </a:ln>
        </p:spPr>
        <p:txBody>
          <a:bodyPr/>
          <a:lstStyle/>
          <a:p>
            <a:pPr marL="342900" indent="-342900" algn="just">
              <a:spcBef>
                <a:spcPct val="20000"/>
              </a:spcBef>
            </a:pPr>
            <a:r>
              <a:rPr lang="pl-PL" sz="2400" dirty="0">
                <a:solidFill>
                  <a:srgbClr val="C00000"/>
                </a:solidFill>
              </a:rPr>
              <a:t>DW538 Nowe Miasto Lubawskie - Uzdowo</a:t>
            </a:r>
          </a:p>
          <a:p>
            <a:pPr marL="342900" indent="-342900">
              <a:spcBef>
                <a:spcPct val="20000"/>
              </a:spcBef>
            </a:pPr>
            <a:r>
              <a:rPr lang="pl-PL" sz="2200" b="1" dirty="0">
                <a:solidFill>
                  <a:srgbClr val="C00000"/>
                </a:solidFill>
              </a:rPr>
              <a:t>PODSTAWOWE PARAMETRY TECHNICZNE</a:t>
            </a:r>
          </a:p>
        </p:txBody>
      </p:sp>
      <p:graphicFrame>
        <p:nvGraphicFramePr>
          <p:cNvPr id="5" name="Tabela 4">
            <a:extLst>
              <a:ext uri="{FF2B5EF4-FFF2-40B4-BE49-F238E27FC236}">
                <a16:creationId xmlns:a16="http://schemas.microsoft.com/office/drawing/2014/main" id="{0434457C-5FAA-4A8B-BF86-7480394BDA2A}"/>
              </a:ext>
            </a:extLst>
          </p:cNvPr>
          <p:cNvGraphicFramePr>
            <a:graphicFrameLocks noGrp="1"/>
          </p:cNvGraphicFramePr>
          <p:nvPr>
            <p:extLst>
              <p:ext uri="{D42A27DB-BD31-4B8C-83A1-F6EECF244321}">
                <p14:modId xmlns:p14="http://schemas.microsoft.com/office/powerpoint/2010/main" val="3404229655"/>
              </p:ext>
            </p:extLst>
          </p:nvPr>
        </p:nvGraphicFramePr>
        <p:xfrm>
          <a:off x="3126000" y="1702761"/>
          <a:ext cx="5940000" cy="3452478"/>
        </p:xfrm>
        <a:graphic>
          <a:graphicData uri="http://schemas.openxmlformats.org/drawingml/2006/table">
            <a:tbl>
              <a:tblPr firstRow="1" bandRow="1">
                <a:tableStyleId>{5C22544A-7EE6-4342-B048-85BDC9FD1C3A}</a:tableStyleId>
              </a:tblPr>
              <a:tblGrid>
                <a:gridCol w="3686719">
                  <a:extLst>
                    <a:ext uri="{9D8B030D-6E8A-4147-A177-3AD203B41FA5}">
                      <a16:colId xmlns:a16="http://schemas.microsoft.com/office/drawing/2014/main" val="20000"/>
                    </a:ext>
                  </a:extLst>
                </a:gridCol>
                <a:gridCol w="2253281">
                  <a:extLst>
                    <a:ext uri="{9D8B030D-6E8A-4147-A177-3AD203B41FA5}">
                      <a16:colId xmlns:a16="http://schemas.microsoft.com/office/drawing/2014/main" val="20001"/>
                    </a:ext>
                  </a:extLst>
                </a:gridCol>
              </a:tblGrid>
              <a:tr h="327805">
                <a:tc>
                  <a:txBody>
                    <a:bodyPr/>
                    <a:lstStyle/>
                    <a:p>
                      <a:r>
                        <a:rPr lang="pl-PL" sz="1800" dirty="0">
                          <a:solidFill>
                            <a:srgbClr val="002060"/>
                          </a:solidFill>
                        </a:rPr>
                        <a:t>Drogi powiatowe</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endParaRPr lang="pl-PL" sz="1800" dirty="0">
                        <a:solidFill>
                          <a:srgbClr val="002060"/>
                        </a:solidFill>
                      </a:endParaRP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14453">
                <a:tc>
                  <a:txBody>
                    <a:bodyPr/>
                    <a:lstStyle/>
                    <a:p>
                      <a:r>
                        <a:rPr lang="pl-PL" sz="1800" dirty="0">
                          <a:solidFill>
                            <a:srgbClr val="002060"/>
                          </a:solidFill>
                        </a:rPr>
                        <a:t>Klasa drogi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Z/L</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4453">
                <a:tc>
                  <a:txBody>
                    <a:bodyPr/>
                    <a:lstStyle/>
                    <a:p>
                      <a:r>
                        <a:rPr lang="pl-PL" sz="1800" dirty="0">
                          <a:solidFill>
                            <a:srgbClr val="002060"/>
                          </a:solidFill>
                        </a:rPr>
                        <a:t>Dopuszczalny nacisk</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115 </a:t>
                      </a:r>
                      <a:r>
                        <a:rPr lang="pl-PL" sz="1800" b="1" dirty="0" err="1">
                          <a:solidFill>
                            <a:srgbClr val="002060"/>
                          </a:solidFill>
                        </a:rPr>
                        <a:t>kN</a:t>
                      </a:r>
                      <a:r>
                        <a:rPr lang="pl-PL" sz="1800" b="1" dirty="0">
                          <a:solidFill>
                            <a:srgbClr val="002060"/>
                          </a:solidFill>
                        </a:rPr>
                        <a:t>/oś</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555206714"/>
                  </a:ext>
                </a:extLst>
              </a:tr>
              <a:tr h="514453">
                <a:tc>
                  <a:txBody>
                    <a:bodyPr/>
                    <a:lstStyle/>
                    <a:p>
                      <a:r>
                        <a:rPr lang="pl-PL" sz="1800" dirty="0">
                          <a:solidFill>
                            <a:srgbClr val="002060"/>
                          </a:solidFill>
                        </a:rPr>
                        <a:t>Prędkość projektowa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40 km/h</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4453">
                <a:tc>
                  <a:txBody>
                    <a:bodyPr/>
                    <a:lstStyle/>
                    <a:p>
                      <a:r>
                        <a:rPr lang="pl-PL" sz="1800" dirty="0">
                          <a:solidFill>
                            <a:srgbClr val="002060"/>
                          </a:solidFill>
                        </a:rPr>
                        <a:t>Skrajnia pionowa</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4,6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4453">
                <a:tc>
                  <a:txBody>
                    <a:bodyPr/>
                    <a:lstStyle/>
                    <a:p>
                      <a:r>
                        <a:rPr lang="pl-PL" sz="1800" dirty="0">
                          <a:solidFill>
                            <a:srgbClr val="002060"/>
                          </a:solidFill>
                        </a:rPr>
                        <a:t>Szerokość jezdni </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5,50 / 6,00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4453">
                <a:tc>
                  <a:txBody>
                    <a:bodyPr/>
                    <a:lstStyle/>
                    <a:p>
                      <a:r>
                        <a:rPr lang="pl-PL" sz="1800" dirty="0">
                          <a:solidFill>
                            <a:srgbClr val="002060"/>
                          </a:solidFill>
                        </a:rPr>
                        <a:t>Szerokość chodników</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pl-PL" sz="1800" b="1" dirty="0">
                          <a:solidFill>
                            <a:srgbClr val="002060"/>
                          </a:solidFill>
                        </a:rPr>
                        <a:t>min. 2,00 m</a:t>
                      </a:r>
                    </a:p>
                  </a:txBody>
                  <a:tcPr anchor="ctr">
                    <a:lnL w="127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94855557"/>
                  </a:ext>
                </a:extLst>
              </a:tr>
            </a:tbl>
          </a:graphicData>
        </a:graphic>
      </p:graphicFrame>
    </p:spTree>
    <p:extLst>
      <p:ext uri="{BB962C8B-B14F-4D97-AF65-F5344CB8AC3E}">
        <p14:creationId xmlns:p14="http://schemas.microsoft.com/office/powerpoint/2010/main" val="1774559111"/>
      </p:ext>
    </p:extLst>
  </p:cSld>
  <p:clrMapOvr>
    <a:masterClrMapping/>
  </p:clrMapOvr>
</p:sld>
</file>

<file path=ppt/theme/theme1.xml><?xml version="1.0" encoding="utf-8"?>
<a:theme xmlns:a="http://schemas.openxmlformats.org/drawingml/2006/main" name="Office Theme">
  <a:themeElements>
    <a:clrScheme name="Niestandardowy 4">
      <a:dk1>
        <a:srgbClr val="E7E6E6"/>
      </a:dk1>
      <a:lt1>
        <a:sysClr val="window" lastClr="FFFFFF"/>
      </a:lt1>
      <a:dk2>
        <a:srgbClr val="E7E6E6"/>
      </a:dk2>
      <a:lt2>
        <a:srgbClr val="E7E6E6"/>
      </a:lt2>
      <a:accent1>
        <a:srgbClr val="4472C4"/>
      </a:accent1>
      <a:accent2>
        <a:srgbClr val="FFC000"/>
      </a:accent2>
      <a:accent3>
        <a:srgbClr val="A5A5A5"/>
      </a:accent3>
      <a:accent4>
        <a:srgbClr val="FFC000"/>
      </a:accent4>
      <a:accent5>
        <a:srgbClr val="5B9BD5"/>
      </a:accent5>
      <a:accent6>
        <a:srgbClr val="1F3864"/>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21339</TotalTime>
  <Words>1132</Words>
  <Application>Microsoft Office PowerPoint</Application>
  <PresentationFormat>Panoramiczny</PresentationFormat>
  <Paragraphs>189</Paragraphs>
  <Slides>15</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Arial Narrow</vt:lpstr>
      <vt:lpstr>Calibri</vt:lpstr>
      <vt:lpstr>Calibri Light</vt:lpstr>
      <vt:lpstr>Courier New</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 25 STEŚ</dc:title>
  <dc:creator>Transprojekt</dc:creator>
  <cp:lastModifiedBy>Tymoteusz Płócienniczak</cp:lastModifiedBy>
  <cp:revision>1848</cp:revision>
  <cp:lastPrinted>2020-07-01T08:27:58Z</cp:lastPrinted>
  <dcterms:created xsi:type="dcterms:W3CDTF">2004-01-31T18:11:03Z</dcterms:created>
  <dcterms:modified xsi:type="dcterms:W3CDTF">2023-09-06T08:55:53Z</dcterms:modified>
</cp:coreProperties>
</file>